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_rels/presentation.xml.rels" ContentType="application/vnd.openxmlformats-package.relationships+xml"/>
  <Override PartName="/ppt/notesSlides/_rels/notesSlide18.xml.rels" ContentType="application/vnd.openxmlformats-package.relationships+xml"/>
  <Override PartName="/ppt/notesSlides/_rels/notesSlide7.xml.rels" ContentType="application/vnd.openxmlformats-package.relationships+xml"/>
  <Override PartName="/ppt/notesSlides/_rels/notesSlide6.xml.rels" ContentType="application/vnd.openxmlformats-package.relationships+xml"/>
  <Override PartName="/ppt/notesSlides/_rels/notesSlide5.xml.rels" ContentType="application/vnd.openxmlformats-package.relationships+xml"/>
  <Override PartName="/ppt/notesSlides/_rels/notesSlide4.xml.rels" ContentType="application/vnd.openxmlformats-package.relationships+xml"/>
  <Override PartName="/ppt/notesSlides/_rels/notesSlide17.xml.rels" ContentType="application/vnd.openxmlformats-package.relationships+xml"/>
  <Override PartName="/ppt/notesSlides/_rels/notesSlide1.xml.rels" ContentType="application/vnd.openxmlformats-package.relationships+xml"/>
  <Override PartName="/ppt/notesSlides/_rels/notesSlide14.xml.rels" ContentType="application/vnd.openxmlformats-package.relationships+xml"/>
  <Override PartName="/ppt/notesSlides/_rels/notesSlide3.xml.rels" ContentType="application/vnd.openxmlformats-package.relationships+xml"/>
  <Override PartName="/ppt/notesSlides/_rels/notesSlide16.xml.rels" ContentType="application/vnd.openxmlformats-package.relationships+xml"/>
  <Override PartName="/ppt/notesSlides/_rels/notesSlide9.xml.rels" ContentType="application/vnd.openxmlformats-package.relationships+xml"/>
  <Override PartName="/ppt/notesSlides/_rels/notesSlide8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12.xml.rels" ContentType="application/vnd.openxmlformats-package.relationships+xml"/>
  <Override PartName="/ppt/notesSlides/_rels/notesSlide13.xml.rels" ContentType="application/vnd.openxmlformats-package.relationships+xml"/>
  <Override PartName="/ppt/notesSlides/_rels/notesSlide15.xml.rels" ContentType="application/vnd.openxmlformats-package.relationships+xml"/>
  <Override PartName="/ppt/notesSlides/notesSlide7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4.xml" ContentType="application/vnd.openxmlformats-officedocument.presentationml.notesSlide+xml"/>
  <Override PartName="/ppt/charts/chart1.xml" ContentType="application/vnd.openxmlformats-officedocument.drawingml.chart+xml"/>
  <Override PartName="/ppt/media/image43.jpeg" ContentType="image/jpeg"/>
  <Override PartName="/ppt/media/image42.png" ContentType="image/png"/>
  <Override PartName="/ppt/media/image41.png" ContentType="image/png"/>
  <Override PartName="/ppt/media/image40.png" ContentType="image/png"/>
  <Override PartName="/ppt/media/image39.png" ContentType="image/png"/>
  <Override PartName="/ppt/media/image38.png" ContentType="image/png"/>
  <Override PartName="/ppt/media/image14.wmf" ContentType="image/x-wmf"/>
  <Override PartName="/ppt/media/image13.gif" ContentType="image/gif"/>
  <Override PartName="/ppt/media/image19.gif" ContentType="image/gif"/>
  <Override PartName="/ppt/media/image21.gif" ContentType="image/gif"/>
  <Override PartName="/ppt/media/image22.gif" ContentType="image/gif"/>
  <Override PartName="/ppt/media/image37.png" ContentType="image/png"/>
  <Override PartName="/ppt/media/image12.png" ContentType="image/png"/>
  <Override PartName="/ppt/media/image16.png" ContentType="image/png"/>
  <Override PartName="/ppt/media/image15.wmf" ContentType="image/x-wmf"/>
  <Override PartName="/ppt/media/image20.png" ContentType="image/png"/>
  <Override PartName="/ppt/media/image23.png" ContentType="image/png"/>
  <Override PartName="/ppt/media/image24.png" ContentType="image/png"/>
  <Override PartName="/ppt/media/image25.png" ContentType="image/png"/>
  <Override PartName="/ppt/media/image26.png" ContentType="image/png"/>
  <Override PartName="/ppt/media/image28.png" ContentType="image/png"/>
  <Override PartName="/ppt/media/image29.png" ContentType="image/png"/>
  <Override PartName="/ppt/media/image30.png" ContentType="image/png"/>
  <Override PartName="/ppt/media/image31.png" ContentType="image/png"/>
  <Override PartName="/ppt/media/image32.png" ContentType="image/png"/>
  <Override PartName="/ppt/media/image33.png" ContentType="image/png"/>
  <Override PartName="/ppt/media/image34.png" ContentType="image/png"/>
  <Override PartName="/ppt/media/image10.png" ContentType="image/png"/>
  <Override PartName="/ppt/media/image35.png" ContentType="image/png"/>
  <Override PartName="/ppt/media/image11.png" ContentType="image/png"/>
  <Override PartName="/ppt/media/image36.png" ContentType="image/png"/>
  <Override PartName="/ppt/media/image9.png" ContentType="image/png"/>
  <Override PartName="/ppt/media/image8.png" ContentType="image/png"/>
  <Override PartName="/ppt/media/image7.png" ContentType="image/png"/>
  <Override PartName="/ppt/media/image2.png" ContentType="image/png"/>
  <Override PartName="/ppt/media/image1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media/image17.jpeg" ContentType="image/jpeg"/>
  <Override PartName="/ppt/media/image27.png" ContentType="image/png"/>
  <Override PartName="/ppt/media/image18.jpeg" ContentType="image/jpeg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3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6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_rels/slide18.xml.rels" ContentType="application/vnd.openxmlformats-package.relationships+xml"/>
  <Override PartName="/ppt/slides/_rels/slide1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1.xml.rels" ContentType="application/vnd.openxmlformats-package.relationships+xml"/>
  <Override PartName="/ppt/slides/_rels/slide9.xml.rels" ContentType="application/vnd.openxmlformats-package.relationships+xml"/>
  <Override PartName="/ppt/slides/_rels/slide2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</p:sldIdLst>
  <p:sldSz cx="12192000" cy="68580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
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roundedCorners val="0"/>
  <c:chart>
    <c:plotArea>
      <c:barChart>
        <c:barDir val="col"/>
        <c:grouping val="clustered"/>
        <c:varyColors val="0"/>
        <c:ser>
          <c:idx val="0"/>
          <c:order val="0"/>
          <c:tx>
            <c:strRef>
              <c:f>label 0</c:f>
              <c:strCache>
                <c:ptCount val="1"/>
                <c:pt idx="0">
                  <c:v>건 수 </c:v>
                </c:pt>
              </c:strCache>
            </c:strRef>
          </c:tx>
          <c:spPr>
            <a:gradFill>
              <a:gsLst>
                <a:gs pos="0">
                  <a:srgbClr val="3574ac"/>
                </a:gs>
                <a:gs pos="100000">
                  <a:srgbClr val="4697e0"/>
                </a:gs>
              </a:gsLst>
              <a:lin ang="16200000"/>
            </a:gradFill>
            <a:ln>
              <a:noFill/>
            </a:ln>
          </c:spPr>
          <c:invertIfNegative val="0"/>
          <c:dLbls>
            <c:numFmt formatCode="General" sourceLinked="1"/>
            <c:txPr>
              <a:bodyPr/>
              <a:lstStyle/>
              <a:p>
                <a:pPr>
                  <a:defRPr b="0" sz="1600" spc="-1" strike="noStrike">
                    <a:solidFill>
                      <a:srgbClr val="404040"/>
                    </a:solidFill>
                    <a:latin typeface="나눔스퀘어"/>
                    <a:ea typeface="나눔스퀘어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LeaderLines val="0"/>
          </c:dLbls>
          <c:trendline>
            <c:spPr>
              <a:ln w="19080">
                <a:solidFill>
                  <a:srgbClr val="5b9bd5"/>
                </a:solidFill>
                <a:round/>
              </a:ln>
            </c:spPr>
            <c:trendlineType val="exp"/>
            <c:forward val="0"/>
            <c:backward val="0"/>
            <c:dispRSqr val="0"/>
            <c:dispEq val="0"/>
          </c:trendline>
          <c:cat>
            <c:strRef>
              <c:f>categories</c:f>
              <c:strCache>
                <c:ptCount val="5"/>
                <c:pt idx="0">
                  <c:v>2014년</c:v>
                </c:pt>
                <c:pt idx="1">
                  <c:v>2015년</c:v>
                </c:pt>
                <c:pt idx="2">
                  <c:v>2016년</c:v>
                </c:pt>
                <c:pt idx="3">
                  <c:v>2017년</c:v>
                </c:pt>
                <c:pt idx="4">
                  <c:v>2018년(추정)</c:v>
                </c:pt>
              </c:strCache>
            </c:strRef>
          </c:cat>
          <c:val>
            <c:numRef>
              <c:f>0</c:f>
              <c:numCache>
                <c:formatCode>General</c:formatCode>
                <c:ptCount val="5"/>
                <c:pt idx="0">
                  <c:v>68</c:v>
                </c:pt>
                <c:pt idx="1">
                  <c:v>61</c:v>
                </c:pt>
                <c:pt idx="2">
                  <c:v>149</c:v>
                </c:pt>
                <c:pt idx="3">
                  <c:v>127</c:v>
                </c:pt>
                <c:pt idx="4">
                  <c:v>191</c:v>
                </c:pt>
              </c:numCache>
            </c:numRef>
          </c:val>
        </c:ser>
        <c:gapWidth val="100"/>
        <c:overlap val="-24"/>
        <c:axId val="79464030"/>
        <c:axId val="86600665"/>
      </c:barChart>
      <c:catAx>
        <c:axId val="79464030"/>
        <c:scaling>
          <c:orientation val="minMax"/>
        </c:scaling>
        <c:delete val="0"/>
        <c:axPos val="b"/>
        <c:numFmt formatCode="MM/DD/YYYY" sourceLinked="1"/>
        <c:majorTickMark val="none"/>
        <c:minorTickMark val="none"/>
        <c:tickLblPos val="nextTo"/>
        <c:spPr>
          <a:ln w="12600">
            <a:solidFill>
              <a:srgbClr val="d9d9d9"/>
            </a:solidFill>
            <a:round/>
          </a:ln>
        </c:spPr>
        <c:txPr>
          <a:bodyPr/>
          <a:lstStyle/>
          <a:p>
            <a:pPr>
              <a:defRPr b="0" sz="1600" spc="-1" strike="noStrike">
                <a:solidFill>
                  <a:srgbClr val="595959"/>
                </a:solidFill>
                <a:latin typeface="나눔스퀘어"/>
                <a:ea typeface="나눔스퀘어"/>
              </a:defRPr>
            </a:pPr>
          </a:p>
        </c:txPr>
        <c:crossAx val="86600665"/>
        <c:crosses val="autoZero"/>
        <c:auto val="1"/>
        <c:lblAlgn val="ctr"/>
        <c:lblOffset val="100"/>
      </c:catAx>
      <c:valAx>
        <c:axId val="86600665"/>
        <c:scaling>
          <c:orientation val="minMax"/>
        </c:scaling>
        <c:delete val="0"/>
        <c:axPos val="l"/>
        <c:majorGridlines>
          <c:spPr>
            <a:ln w="9360">
              <a:solidFill>
                <a:srgbClr val="d9d9d9"/>
              </a:solidFill>
              <a:round/>
            </a:ln>
          </c:spPr>
        </c:majorGridlines>
        <c:title>
          <c:tx>
            <c:rich>
              <a:bodyPr rot="-5400000"/>
              <a:lstStyle/>
              <a:p>
                <a:pPr>
                  <a:defRPr b="0" sz="1600" spc="-1" strike="noStrike">
                    <a:solidFill>
                      <a:srgbClr val="595959"/>
                    </a:solidFill>
                    <a:latin typeface="나눔스퀘어"/>
                    <a:ea typeface="나눔스퀘어"/>
                  </a:defRPr>
                </a:pPr>
                <a:r>
                  <a:rPr b="0" sz="1600" spc="-1" strike="noStrike">
                    <a:solidFill>
                      <a:srgbClr val="595959"/>
                    </a:solidFill>
                    <a:latin typeface="나눔스퀘어"/>
                    <a:ea typeface="나눔스퀘어"/>
                  </a:rPr>
                  <a:t>이용 횟수</a:t>
                </a:r>
              </a:p>
            </c:rich>
          </c:tx>
          <c:overlay val="0"/>
          <c:spPr>
            <a:noFill/>
            <a:ln>
              <a:noFill/>
            </a:ln>
          </c:spPr>
        </c:title>
        <c:numFmt formatCode="General" sourceLinked="0"/>
        <c:majorTickMark val="none"/>
        <c:minorTickMark val="none"/>
        <c:tickLblPos val="nextTo"/>
        <c:spPr>
          <a:ln w="9360">
            <a:noFill/>
          </a:ln>
        </c:spPr>
        <c:txPr>
          <a:bodyPr/>
          <a:lstStyle/>
          <a:p>
            <a:pPr>
              <a:defRPr b="0" sz="1600" spc="-1" strike="noStrike">
                <a:solidFill>
                  <a:srgbClr val="595959"/>
                </a:solidFill>
                <a:latin typeface="나눔스퀘어"/>
                <a:ea typeface="나눔스퀘어"/>
              </a:defRPr>
            </a:pPr>
          </a:p>
        </c:txPr>
        <c:crossAx val="79464030"/>
        <c:crosses val="autoZero"/>
      </c:valAx>
      <c:spPr>
        <a:noFill/>
        <a:ln>
          <a:noFill/>
        </a:ln>
      </c:spPr>
    </c:plotArea>
    <c:plotVisOnly val="1"/>
    <c:dispBlanksAs val="gap"/>
  </c:chart>
  <c:spPr>
    <a:noFill/>
    <a:ln>
      <a:noFill/>
    </a:ln>
  </c:spPr>
</c:chartSpace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3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move the slide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1400" spc="-1" strike="noStrike">
                <a:latin typeface="Times New Roman"/>
              </a:rPr>
              <a:t>&lt;header&gt;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79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80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81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A47455A6-9D16-4A89-9C21-1B580F69A09D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
</Relationships>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
</Relationships>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
</Relationships>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
</Relationships>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</p:spPr>
      </p:sp>
      <p:sp>
        <p:nvSpPr>
          <p:cNvPr id="21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latin typeface="Arial"/>
            </a:endParaRPr>
          </a:p>
        </p:txBody>
      </p:sp>
      <p:sp>
        <p:nvSpPr>
          <p:cNvPr id="217" name="CustomShape 3"/>
          <p:cNvSpPr/>
          <p:nvPr/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DBEC5B62-589C-4BAC-8710-A8FF3F6F578A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</p:spPr>
      </p:sp>
      <p:sp>
        <p:nvSpPr>
          <p:cNvPr id="24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</p:spPr>
        <p:txBody>
          <a:bodyPr lIns="0" rIns="0" tIns="0" bIns="0"/>
          <a:p>
            <a:pPr marL="216000" indent="-21528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사례위주로 </a:t>
            </a:r>
            <a:endParaRPr b="0" lang="en-US" sz="20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3000.  Decode</a:t>
            </a:r>
            <a:r>
              <a:rPr b="0" lang="en-US" sz="2000" spc="-1" strike="noStrike">
                <a:latin typeface="Arial"/>
              </a:rPr>
              <a:t>사가 로슈에 팔린거</a:t>
            </a:r>
            <a:r>
              <a:rPr b="0" lang="en-US" sz="2000" spc="-1" strike="noStrike">
                <a:latin typeface="Arial"/>
              </a:rPr>
              <a:t>. 2001</a:t>
            </a:r>
            <a:r>
              <a:rPr b="0" lang="en-US" sz="2000" spc="-1" strike="noStrike">
                <a:latin typeface="Arial"/>
              </a:rPr>
              <a:t>년 </a:t>
            </a:r>
            <a:r>
              <a:rPr b="0" lang="en-US" sz="2000" spc="-1" strike="noStrike">
                <a:latin typeface="Arial"/>
              </a:rPr>
              <a:t>20</a:t>
            </a:r>
            <a:r>
              <a:rPr b="0" lang="en-US" sz="2000" spc="-1" strike="noStrike">
                <a:latin typeface="Arial"/>
              </a:rPr>
              <a:t>만명의 자세한데이터</a:t>
            </a:r>
            <a:r>
              <a:rPr b="0" lang="en-US" sz="2000" spc="-1" strike="noStrike">
                <a:latin typeface="Arial"/>
              </a:rPr>
              <a:t>-&gt; 200million 2000</a:t>
            </a:r>
            <a:r>
              <a:rPr b="0" lang="en-US" sz="2000" spc="-1" strike="noStrike">
                <a:latin typeface="Arial"/>
              </a:rPr>
              <a:t>억원</a:t>
            </a:r>
            <a:endParaRPr b="0" lang="en-US" sz="20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//</a:t>
            </a:r>
            <a:r>
              <a:rPr b="0" lang="en-US" sz="2000" spc="-1" strike="noStrike">
                <a:latin typeface="Arial"/>
              </a:rPr>
              <a:t>컨설팅용 정교화된 좀더 </a:t>
            </a:r>
            <a:r>
              <a:rPr b="0" lang="en-US" sz="2000" spc="-1" strike="noStrike">
                <a:latin typeface="Arial"/>
              </a:rPr>
              <a:t>. </a:t>
            </a:r>
            <a:r>
              <a:rPr b="0" lang="en-US" sz="2000" spc="-1" strike="noStrike">
                <a:latin typeface="Arial"/>
              </a:rPr>
              <a:t>모델 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41" name="CustomShape 3"/>
          <p:cNvSpPr/>
          <p:nvPr/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05962F6D-2692-475F-A8E7-4BF958864ED4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</p:spPr>
      </p:sp>
      <p:sp>
        <p:nvSpPr>
          <p:cNvPr id="24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</p:spPr>
        <p:txBody>
          <a:bodyPr lIns="0" rIns="0" tIns="0" bIns="0"/>
          <a:p>
            <a:pPr marL="216000" indent="-21528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데이터 관리 단위</a:t>
            </a:r>
            <a:r>
              <a:rPr b="0" lang="en-US" sz="2000" spc="-1" strike="noStrike">
                <a:latin typeface="Arial"/>
              </a:rPr>
              <a:t>. 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44" name="CustomShape 3"/>
          <p:cNvSpPr/>
          <p:nvPr/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9E385853-FCCF-4604-97F5-BE8629C82D38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</p:spPr>
      </p:sp>
      <p:sp>
        <p:nvSpPr>
          <p:cNvPr id="24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</p:spPr>
        <p:txBody>
          <a:bodyPr lIns="0" rIns="0" tIns="0" bIns="0"/>
          <a:p>
            <a:pPr marL="216000" indent="-21528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사례위주로 </a:t>
            </a:r>
            <a:endParaRPr b="0" lang="en-US" sz="20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3000.  Decode</a:t>
            </a:r>
            <a:r>
              <a:rPr b="0" lang="en-US" sz="2000" spc="-1" strike="noStrike">
                <a:latin typeface="Arial"/>
              </a:rPr>
              <a:t>사가 로슈에 팔린거</a:t>
            </a:r>
            <a:r>
              <a:rPr b="0" lang="en-US" sz="2000" spc="-1" strike="noStrike">
                <a:latin typeface="Arial"/>
              </a:rPr>
              <a:t>. 2001</a:t>
            </a:r>
            <a:r>
              <a:rPr b="0" lang="en-US" sz="2000" spc="-1" strike="noStrike">
                <a:latin typeface="Arial"/>
              </a:rPr>
              <a:t>년 </a:t>
            </a:r>
            <a:r>
              <a:rPr b="0" lang="en-US" sz="2000" spc="-1" strike="noStrike">
                <a:latin typeface="Arial"/>
              </a:rPr>
              <a:t>20</a:t>
            </a:r>
            <a:r>
              <a:rPr b="0" lang="en-US" sz="2000" spc="-1" strike="noStrike">
                <a:latin typeface="Arial"/>
              </a:rPr>
              <a:t>만명의 자세한데이터</a:t>
            </a:r>
            <a:r>
              <a:rPr b="0" lang="en-US" sz="2000" spc="-1" strike="noStrike">
                <a:latin typeface="Arial"/>
              </a:rPr>
              <a:t>-&gt; 200million 2000</a:t>
            </a:r>
            <a:r>
              <a:rPr b="0" lang="en-US" sz="2000" spc="-1" strike="noStrike">
                <a:latin typeface="Arial"/>
              </a:rPr>
              <a:t>억원</a:t>
            </a:r>
            <a:endParaRPr b="0" lang="en-US" sz="20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//</a:t>
            </a:r>
            <a:r>
              <a:rPr b="0" lang="en-US" sz="2000" spc="-1" strike="noStrike">
                <a:latin typeface="Arial"/>
              </a:rPr>
              <a:t>컨설팅용 정교화된 좀더 </a:t>
            </a:r>
            <a:r>
              <a:rPr b="0" lang="en-US" sz="2000" spc="-1" strike="noStrike">
                <a:latin typeface="Arial"/>
              </a:rPr>
              <a:t>. </a:t>
            </a:r>
            <a:r>
              <a:rPr b="0" lang="en-US" sz="2000" spc="-1" strike="noStrike">
                <a:latin typeface="Arial"/>
              </a:rPr>
              <a:t>모델 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47" name="CustomShape 3"/>
          <p:cNvSpPr/>
          <p:nvPr/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9D4547F9-5DCB-4107-AA60-451211F2E9B3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</p:spPr>
      </p:sp>
      <p:sp>
        <p:nvSpPr>
          <p:cNvPr id="24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</p:spPr>
        <p:txBody>
          <a:bodyPr lIns="0" rIns="0" tIns="0" bIns="0"/>
          <a:p>
            <a:pPr marL="216000" indent="-21528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사례위주로 </a:t>
            </a:r>
            <a:endParaRPr b="0" lang="en-US" sz="20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3000.  Decode</a:t>
            </a:r>
            <a:r>
              <a:rPr b="0" lang="en-US" sz="2000" spc="-1" strike="noStrike">
                <a:latin typeface="Arial"/>
              </a:rPr>
              <a:t>사가 로슈에 팔린거</a:t>
            </a:r>
            <a:r>
              <a:rPr b="0" lang="en-US" sz="2000" spc="-1" strike="noStrike">
                <a:latin typeface="Arial"/>
              </a:rPr>
              <a:t>. 2001</a:t>
            </a:r>
            <a:r>
              <a:rPr b="0" lang="en-US" sz="2000" spc="-1" strike="noStrike">
                <a:latin typeface="Arial"/>
              </a:rPr>
              <a:t>년 </a:t>
            </a:r>
            <a:r>
              <a:rPr b="0" lang="en-US" sz="2000" spc="-1" strike="noStrike">
                <a:latin typeface="Arial"/>
              </a:rPr>
              <a:t>20</a:t>
            </a:r>
            <a:r>
              <a:rPr b="0" lang="en-US" sz="2000" spc="-1" strike="noStrike">
                <a:latin typeface="Arial"/>
              </a:rPr>
              <a:t>만명의 자세한데이터</a:t>
            </a:r>
            <a:r>
              <a:rPr b="0" lang="en-US" sz="2000" spc="-1" strike="noStrike">
                <a:latin typeface="Arial"/>
              </a:rPr>
              <a:t>-&gt; 200million 2000</a:t>
            </a:r>
            <a:r>
              <a:rPr b="0" lang="en-US" sz="2000" spc="-1" strike="noStrike">
                <a:latin typeface="Arial"/>
              </a:rPr>
              <a:t>억원</a:t>
            </a:r>
            <a:endParaRPr b="0" lang="en-US" sz="20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//</a:t>
            </a:r>
            <a:r>
              <a:rPr b="0" lang="en-US" sz="2000" spc="-1" strike="noStrike">
                <a:latin typeface="Arial"/>
              </a:rPr>
              <a:t>컨설팅용 정교화된 좀더 </a:t>
            </a:r>
            <a:r>
              <a:rPr b="0" lang="en-US" sz="2000" spc="-1" strike="noStrike">
                <a:latin typeface="Arial"/>
              </a:rPr>
              <a:t>. </a:t>
            </a:r>
            <a:r>
              <a:rPr b="0" lang="en-US" sz="2000" spc="-1" strike="noStrike">
                <a:latin typeface="Arial"/>
              </a:rPr>
              <a:t>모델 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50" name="CustomShape 3"/>
          <p:cNvSpPr/>
          <p:nvPr/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63563D8B-1F86-4DF3-9E03-E35E679F284B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</p:spPr>
      </p:sp>
      <p:sp>
        <p:nvSpPr>
          <p:cNvPr id="2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latin typeface="Arial"/>
            </a:endParaRPr>
          </a:p>
        </p:txBody>
      </p:sp>
      <p:sp>
        <p:nvSpPr>
          <p:cNvPr id="253" name="CustomShape 3"/>
          <p:cNvSpPr/>
          <p:nvPr/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4B1D4EFD-3EDE-485E-BA1D-DEB0803F5CDD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1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PlaceHolder 1"/>
          <p:cNvSpPr>
            <a:spLocks noGrp="1"/>
          </p:cNvSpPr>
          <p:nvPr>
            <p:ph type="sldImg"/>
          </p:nvPr>
        </p:nvSpPr>
        <p:spPr>
          <a:xfrm>
            <a:off x="217440" y="812880"/>
            <a:ext cx="7124040" cy="4007880"/>
          </a:xfrm>
          <a:prstGeom prst="rect">
            <a:avLst/>
          </a:prstGeom>
        </p:spPr>
      </p:sp>
      <p:sp>
        <p:nvSpPr>
          <p:cNvPr id="255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6920" cy="481032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latin typeface="Arial"/>
            </a:endParaRPr>
          </a:p>
        </p:txBody>
      </p:sp>
      <p:sp>
        <p:nvSpPr>
          <p:cNvPr id="256" name="CustomShape 3"/>
          <p:cNvSpPr/>
          <p:nvPr/>
        </p:nvSpPr>
        <p:spPr>
          <a:xfrm>
            <a:off x="4278960" y="10157400"/>
            <a:ext cx="3279960" cy="533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 algn="r">
              <a:lnSpc>
                <a:spcPct val="100000"/>
              </a:lnSpc>
            </a:pPr>
            <a:fld id="{209FF920-1D28-4333-A84B-F907821A2091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+mn-ea"/>
              </a:rPr>
              <a:t>&lt;number&gt;</a:t>
            </a:fld>
            <a:endParaRPr b="0" lang="en-US" sz="1400" spc="-1" strike="noStrike">
              <a:latin typeface="Arial"/>
            </a:endParaRPr>
          </a:p>
        </p:txBody>
      </p:sp>
    </p:spTree>
  </p:cSld>
</p:note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PlaceHolder 1"/>
          <p:cNvSpPr>
            <a:spLocks noGrp="1"/>
          </p:cNvSpPr>
          <p:nvPr>
            <p:ph type="sldImg"/>
          </p:nvPr>
        </p:nvSpPr>
        <p:spPr>
          <a:xfrm>
            <a:off x="217440" y="812880"/>
            <a:ext cx="7124040" cy="4007880"/>
          </a:xfrm>
          <a:prstGeom prst="rect">
            <a:avLst/>
          </a:prstGeom>
        </p:spPr>
      </p:sp>
      <p:sp>
        <p:nvSpPr>
          <p:cNvPr id="258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6920" cy="481032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latin typeface="Arial"/>
            </a:endParaRPr>
          </a:p>
        </p:txBody>
      </p:sp>
      <p:sp>
        <p:nvSpPr>
          <p:cNvPr id="259" name="CustomShape 3"/>
          <p:cNvSpPr/>
          <p:nvPr/>
        </p:nvSpPr>
        <p:spPr>
          <a:xfrm>
            <a:off x="4278960" y="10157400"/>
            <a:ext cx="3279960" cy="533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 algn="r">
              <a:lnSpc>
                <a:spcPct val="100000"/>
              </a:lnSpc>
            </a:pPr>
            <a:fld id="{0524660E-A787-4978-8C6D-8E653849339A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+mn-ea"/>
              </a:rPr>
              <a:t>&lt;number&gt;</a:t>
            </a:fld>
            <a:endParaRPr b="0" lang="en-US" sz="1400" spc="-1" strike="noStrike">
              <a:latin typeface="Arial"/>
            </a:endParaRPr>
          </a:p>
        </p:txBody>
      </p:sp>
    </p:spTree>
  </p:cSld>
</p:notes>
</file>

<file path=ppt/notesSlides/notesSlide1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PlaceHolder 1"/>
          <p:cNvSpPr>
            <a:spLocks noGrp="1"/>
          </p:cNvSpPr>
          <p:nvPr>
            <p:ph type="sldImg"/>
          </p:nvPr>
        </p:nvSpPr>
        <p:spPr>
          <a:xfrm>
            <a:off x="217440" y="812880"/>
            <a:ext cx="7124040" cy="4007880"/>
          </a:xfrm>
          <a:prstGeom prst="rect">
            <a:avLst/>
          </a:prstGeom>
        </p:spPr>
      </p:sp>
      <p:sp>
        <p:nvSpPr>
          <p:cNvPr id="261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6920" cy="481032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latin typeface="Arial"/>
            </a:endParaRPr>
          </a:p>
        </p:txBody>
      </p:sp>
      <p:sp>
        <p:nvSpPr>
          <p:cNvPr id="262" name="CustomShape 3"/>
          <p:cNvSpPr/>
          <p:nvPr/>
        </p:nvSpPr>
        <p:spPr>
          <a:xfrm>
            <a:off x="4278960" y="10157400"/>
            <a:ext cx="3279960" cy="533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 algn="r">
              <a:lnSpc>
                <a:spcPct val="100000"/>
              </a:lnSpc>
            </a:pPr>
            <a:fld id="{A6837DEE-416D-4122-926B-808D9A2B697F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+mn-ea"/>
              </a:rPr>
              <a:t>&lt;number&gt;</a:t>
            </a:fld>
            <a:endParaRPr b="0" lang="en-US" sz="1400" spc="-1" strike="noStrike">
              <a:latin typeface="Arial"/>
            </a:endParaRPr>
          </a:p>
        </p:txBody>
      </p:sp>
    </p:spTree>
  </p:cSld>
</p:notes>
</file>

<file path=ppt/notesSlides/notesSlide1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</p:spPr>
      </p:sp>
      <p:sp>
        <p:nvSpPr>
          <p:cNvPr id="26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latin typeface="Arial"/>
            </a:endParaRPr>
          </a:p>
        </p:txBody>
      </p:sp>
      <p:sp>
        <p:nvSpPr>
          <p:cNvPr id="265" name="CustomShape 3"/>
          <p:cNvSpPr/>
          <p:nvPr/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D4C1DEE3-A055-4F0C-AD83-09064968D2F0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</p:spPr>
      </p:sp>
      <p:sp>
        <p:nvSpPr>
          <p:cNvPr id="21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</p:spPr>
        <p:txBody>
          <a:bodyPr lIns="0" rIns="0" tIns="0" bIns="0"/>
          <a:p>
            <a:pPr marL="216000" indent="-21528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너네나 이게 문제지</a:t>
            </a:r>
            <a:r>
              <a:rPr b="0" lang="en-US" sz="2000" spc="-1" strike="noStrike">
                <a:latin typeface="Arial"/>
              </a:rPr>
              <a:t>.</a:t>
            </a:r>
            <a:endParaRPr b="0" lang="en-US" sz="20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유전체 데이터는 사용자에게 직접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20" name="CustomShape 3"/>
          <p:cNvSpPr/>
          <p:nvPr/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71A02FB3-18C1-4208-9BFC-C77F67BADE0F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</p:spPr>
      </p:sp>
      <p:sp>
        <p:nvSpPr>
          <p:cNvPr id="22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</p:spPr>
        <p:txBody>
          <a:bodyPr lIns="0" rIns="0" tIns="0" bIns="0"/>
          <a:p>
            <a:pPr marL="216000" indent="-21528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Two sided</a:t>
            </a:r>
            <a:endParaRPr b="0" lang="en-US" sz="20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</a:pPr>
            <a:r>
              <a:rPr b="0" lang="en-US" sz="1200" spc="-1" strike="noStrike">
                <a:latin typeface="나눔스퀘어"/>
                <a:ea typeface="나눔스퀘어"/>
              </a:rPr>
              <a:t>임상적 활용 가능</a:t>
            </a:r>
            <a:r>
              <a:rPr b="0" lang="en-US" sz="1200" spc="-1" strike="noStrike">
                <a:latin typeface="+mn-lt"/>
                <a:ea typeface="+mn-ea"/>
              </a:rPr>
              <a:t>-&gt;</a:t>
            </a:r>
            <a:r>
              <a:rPr b="0" lang="en-US" sz="1200" spc="-1" strike="noStrike">
                <a:latin typeface="+mn-lt"/>
                <a:ea typeface="+mn-ea"/>
              </a:rPr>
              <a:t>검진기관과 연계 가능 팔수도 있는 모델 단기간 수익 가능한 모델</a:t>
            </a:r>
            <a:endParaRPr b="0" lang="en-US" sz="12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</a:pPr>
            <a:r>
              <a:rPr b="0" lang="en-US" sz="1200" spc="-1" strike="noStrike">
                <a:latin typeface="+mn-lt"/>
                <a:ea typeface="+mn-ea"/>
              </a:rPr>
              <a:t>IP </a:t>
            </a:r>
            <a:r>
              <a:rPr b="0" lang="en-US" sz="1200" spc="-1" strike="noStrike">
                <a:latin typeface="+mn-lt"/>
                <a:ea typeface="+mn-ea"/>
              </a:rPr>
              <a:t>지재권 확보 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23" name="CustomShape 3"/>
          <p:cNvSpPr/>
          <p:nvPr/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0A7E7BF9-457A-4FE6-AA5A-56CAE0A33F94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</p:spPr>
      </p:sp>
      <p:sp>
        <p:nvSpPr>
          <p:cNvPr id="22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</p:spPr>
        <p:txBody>
          <a:bodyPr lIns="0" rIns="0" tIns="0" bIns="0"/>
          <a:p>
            <a:pPr marL="216000" indent="-21528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Two sided</a:t>
            </a:r>
            <a:endParaRPr b="0" lang="en-US" sz="20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</a:pPr>
            <a:r>
              <a:rPr b="0" lang="en-US" sz="1200" spc="-1" strike="noStrike">
                <a:latin typeface="나눔스퀘어"/>
                <a:ea typeface="나눔스퀘어"/>
              </a:rPr>
              <a:t>임상적 활용 가능</a:t>
            </a:r>
            <a:r>
              <a:rPr b="0" lang="en-US" sz="1200" spc="-1" strike="noStrike">
                <a:latin typeface="+mn-lt"/>
                <a:ea typeface="+mn-ea"/>
              </a:rPr>
              <a:t>-&gt;</a:t>
            </a:r>
            <a:r>
              <a:rPr b="0" lang="en-US" sz="1200" spc="-1" strike="noStrike">
                <a:latin typeface="+mn-lt"/>
                <a:ea typeface="+mn-ea"/>
              </a:rPr>
              <a:t>검진기관과 연계 가능 팔수도 있는 모델 단기간 수익 가능한 모델</a:t>
            </a:r>
            <a:endParaRPr b="0" lang="en-US" sz="12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</a:pPr>
            <a:r>
              <a:rPr b="0" lang="en-US" sz="1200" spc="-1" strike="noStrike">
                <a:latin typeface="+mn-lt"/>
                <a:ea typeface="+mn-ea"/>
              </a:rPr>
              <a:t>IP </a:t>
            </a:r>
            <a:r>
              <a:rPr b="0" lang="en-US" sz="1200" spc="-1" strike="noStrike">
                <a:latin typeface="+mn-lt"/>
                <a:ea typeface="+mn-ea"/>
              </a:rPr>
              <a:t>지재권 확보 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26" name="CustomShape 3"/>
          <p:cNvSpPr/>
          <p:nvPr/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BABCB9DB-F21C-476A-9EA6-B70F75C01D5F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</p:spPr>
      </p:sp>
      <p:sp>
        <p:nvSpPr>
          <p:cNvPr id="22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</p:spPr>
        <p:txBody>
          <a:bodyPr lIns="0" rIns="0" tIns="0" bIns="0"/>
          <a:p>
            <a:pPr marL="216000" indent="-21528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Two sided</a:t>
            </a:r>
            <a:endParaRPr b="0" lang="en-US" sz="20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</a:pPr>
            <a:r>
              <a:rPr b="0" lang="en-US" sz="1200" spc="-1" strike="noStrike">
                <a:latin typeface="나눔스퀘어"/>
                <a:ea typeface="나눔스퀘어"/>
              </a:rPr>
              <a:t>임상적 활용 가능</a:t>
            </a:r>
            <a:r>
              <a:rPr b="0" lang="en-US" sz="1200" spc="-1" strike="noStrike">
                <a:latin typeface="+mn-lt"/>
                <a:ea typeface="+mn-ea"/>
              </a:rPr>
              <a:t>-&gt;</a:t>
            </a:r>
            <a:r>
              <a:rPr b="0" lang="en-US" sz="1200" spc="-1" strike="noStrike">
                <a:latin typeface="+mn-lt"/>
                <a:ea typeface="+mn-ea"/>
              </a:rPr>
              <a:t>검진기관과 연계 가능 팔수도 있는 모델 단기간 수익 가능한 모델</a:t>
            </a:r>
            <a:endParaRPr b="0" lang="en-US" sz="12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</a:pPr>
            <a:r>
              <a:rPr b="0" lang="en-US" sz="1200" spc="-1" strike="noStrike">
                <a:latin typeface="+mn-lt"/>
                <a:ea typeface="+mn-ea"/>
              </a:rPr>
              <a:t>IP </a:t>
            </a:r>
            <a:r>
              <a:rPr b="0" lang="en-US" sz="1200" spc="-1" strike="noStrike">
                <a:latin typeface="+mn-lt"/>
                <a:ea typeface="+mn-ea"/>
              </a:rPr>
              <a:t>지재권 확보 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29" name="CustomShape 3"/>
          <p:cNvSpPr/>
          <p:nvPr/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A1EAC4F4-C89F-4AC0-89DC-FC82114AF261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</p:spPr>
      </p:sp>
      <p:sp>
        <p:nvSpPr>
          <p:cNvPr id="23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</p:spPr>
        <p:txBody>
          <a:bodyPr lIns="0" rIns="0" tIns="0" bIns="0"/>
          <a:p>
            <a:pPr marL="216000" indent="-21528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Two sided</a:t>
            </a:r>
            <a:endParaRPr b="0" lang="en-US" sz="20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</a:pPr>
            <a:r>
              <a:rPr b="0" lang="en-US" sz="1200" spc="-1" strike="noStrike">
                <a:latin typeface="나눔스퀘어"/>
                <a:ea typeface="나눔스퀘어"/>
              </a:rPr>
              <a:t>임상적 활용 가능</a:t>
            </a:r>
            <a:r>
              <a:rPr b="0" lang="en-US" sz="1200" spc="-1" strike="noStrike">
                <a:latin typeface="+mn-lt"/>
                <a:ea typeface="+mn-ea"/>
              </a:rPr>
              <a:t>-&gt;</a:t>
            </a:r>
            <a:r>
              <a:rPr b="0" lang="en-US" sz="1200" spc="-1" strike="noStrike">
                <a:latin typeface="+mn-lt"/>
                <a:ea typeface="+mn-ea"/>
              </a:rPr>
              <a:t>검진기관과 연계 가능 팔수도 있는 모델 단기간 수익 가능한 모델</a:t>
            </a:r>
            <a:endParaRPr b="0" lang="en-US" sz="12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</a:pPr>
            <a:r>
              <a:rPr b="0" lang="en-US" sz="1200" spc="-1" strike="noStrike">
                <a:latin typeface="+mn-lt"/>
                <a:ea typeface="+mn-ea"/>
              </a:rPr>
              <a:t>IP </a:t>
            </a:r>
            <a:r>
              <a:rPr b="0" lang="en-US" sz="1200" spc="-1" strike="noStrike">
                <a:latin typeface="+mn-lt"/>
                <a:ea typeface="+mn-ea"/>
              </a:rPr>
              <a:t>지재권 확보 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32" name="CustomShape 3"/>
          <p:cNvSpPr/>
          <p:nvPr/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7AC5BEB3-1063-4AA8-B18F-092D765BF072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</p:spPr>
      </p:sp>
      <p:sp>
        <p:nvSpPr>
          <p:cNvPr id="23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</p:spPr>
        <p:txBody>
          <a:bodyPr lIns="0" rIns="0" tIns="0" bIns="0"/>
          <a:p>
            <a:pPr marL="216000" indent="-21528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**</a:t>
            </a:r>
            <a:r>
              <a:rPr b="0" lang="en-US" sz="2000" spc="-1" strike="noStrike">
                <a:latin typeface="Arial"/>
              </a:rPr>
              <a:t>보완슬라이드</a:t>
            </a:r>
            <a:endParaRPr b="0" lang="en-US" sz="20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원자재</a:t>
            </a:r>
            <a:r>
              <a:rPr b="0" lang="en-US" sz="2000" spc="-1" strike="noStrike">
                <a:latin typeface="Arial"/>
              </a:rPr>
              <a:t>, </a:t>
            </a:r>
            <a:r>
              <a:rPr b="0" lang="en-US" sz="2000" spc="-1" strike="noStrike">
                <a:latin typeface="Arial"/>
              </a:rPr>
              <a:t>유통 </a:t>
            </a:r>
            <a:r>
              <a:rPr b="0" lang="en-US" sz="2000" spc="-1" strike="noStrike">
                <a:latin typeface="Arial"/>
              </a:rPr>
              <a:t>// /</a:t>
            </a:r>
            <a:r>
              <a:rPr b="0" lang="en-US" sz="2000" spc="-1" strike="noStrike">
                <a:latin typeface="Arial"/>
              </a:rPr>
              <a:t>데이터 </a:t>
            </a:r>
            <a:r>
              <a:rPr b="0" lang="en-US" sz="2000" spc="-1" strike="noStrike">
                <a:latin typeface="Arial"/>
              </a:rPr>
              <a:t>KB, </a:t>
            </a:r>
            <a:r>
              <a:rPr b="0" lang="en-US" sz="2000" spc="-1" strike="noStrike">
                <a:latin typeface="Arial"/>
              </a:rPr>
              <a:t>완성된솔루션</a:t>
            </a:r>
            <a:r>
              <a:rPr b="0" lang="en-US" sz="2000" spc="-1" strike="noStrike">
                <a:latin typeface="Arial"/>
              </a:rPr>
              <a:t>.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35" name="CustomShape 3"/>
          <p:cNvSpPr/>
          <p:nvPr/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0C68DD08-D50A-4605-9E2C-89030230F4FE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</p:spPr>
      </p:sp>
      <p:sp>
        <p:nvSpPr>
          <p:cNvPr id="23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latin typeface="Arial"/>
            </a:endParaRPr>
          </a:p>
        </p:txBody>
      </p:sp>
      <p:sp>
        <p:nvSpPr>
          <p:cNvPr id="238" name="CustomShape 3"/>
          <p:cNvSpPr/>
          <p:nvPr/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299C4073-616C-4BA5-A74A-17A4D5A2B0CD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5.wmf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jpeg"/><Relationship Id="rId3" Type="http://schemas.openxmlformats.org/officeDocument/2006/relationships/image" Target="../media/image18.jpeg"/><Relationship Id="rId4" Type="http://schemas.openxmlformats.org/officeDocument/2006/relationships/image" Target="../media/image19.gif"/><Relationship Id="rId5" Type="http://schemas.openxmlformats.org/officeDocument/2006/relationships/image" Target="../media/image20.png"/><Relationship Id="rId6" Type="http://schemas.openxmlformats.org/officeDocument/2006/relationships/image" Target="../media/image21.gif"/><Relationship Id="rId7" Type="http://schemas.openxmlformats.org/officeDocument/2006/relationships/image" Target="../media/image22.gif"/><Relationship Id="rId8" Type="http://schemas.openxmlformats.org/officeDocument/2006/relationships/image" Target="../media/image23.png"/><Relationship Id="rId9" Type="http://schemas.openxmlformats.org/officeDocument/2006/relationships/image" Target="../media/image24.png"/><Relationship Id="rId10" Type="http://schemas.openxmlformats.org/officeDocument/2006/relationships/image" Target="../media/image25.png"/><Relationship Id="rId11" Type="http://schemas.openxmlformats.org/officeDocument/2006/relationships/slideLayout" Target="../slideLayouts/slideLayout13.xml"/><Relationship Id="rId12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image" Target="../media/image27.png"/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7" Type="http://schemas.openxmlformats.org/officeDocument/2006/relationships/image" Target="../media/image32.png"/><Relationship Id="rId8" Type="http://schemas.openxmlformats.org/officeDocument/2006/relationships/image" Target="../media/image33.png"/><Relationship Id="rId9" Type="http://schemas.openxmlformats.org/officeDocument/2006/relationships/image" Target="../media/image34.png"/><Relationship Id="rId10" Type="http://schemas.openxmlformats.org/officeDocument/2006/relationships/image" Target="../media/image35.png"/><Relationship Id="rId11" Type="http://schemas.openxmlformats.org/officeDocument/2006/relationships/image" Target="../media/image36.png"/><Relationship Id="rId12" Type="http://schemas.openxmlformats.org/officeDocument/2006/relationships/image" Target="../media/image37.png"/><Relationship Id="rId13" Type="http://schemas.openxmlformats.org/officeDocument/2006/relationships/image" Target="../media/image38.png"/><Relationship Id="rId14" Type="http://schemas.openxmlformats.org/officeDocument/2006/relationships/image" Target="../media/image39.png"/><Relationship Id="rId15" Type="http://schemas.openxmlformats.org/officeDocument/2006/relationships/image" Target="../media/image40.png"/><Relationship Id="rId16" Type="http://schemas.openxmlformats.org/officeDocument/2006/relationships/image" Target="../media/image41.png"/><Relationship Id="rId17" Type="http://schemas.openxmlformats.org/officeDocument/2006/relationships/image" Target="../media/image42.png"/><Relationship Id="rId18" Type="http://schemas.openxmlformats.org/officeDocument/2006/relationships/slideLayout" Target="../slideLayouts/slideLayout13.xml"/><Relationship Id="rId19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43.jpe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chart" Target="../charts/chart1.xml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8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9.png"/><Relationship Id="rId9" Type="http://schemas.openxmlformats.org/officeDocument/2006/relationships/image" Target="../media/image10.png"/><Relationship Id="rId10" Type="http://schemas.openxmlformats.org/officeDocument/2006/relationships/slideLayout" Target="../slideLayouts/slideLayout13.xml"/><Relationship Id="rId11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3.gif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4.wmf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CustomShape 1"/>
          <p:cNvSpPr/>
          <p:nvPr/>
        </p:nvSpPr>
        <p:spPr>
          <a:xfrm>
            <a:off x="1511640" y="1329480"/>
            <a:ext cx="9142920" cy="238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3" name="CustomShape 2"/>
          <p:cNvSpPr/>
          <p:nvPr/>
        </p:nvSpPr>
        <p:spPr>
          <a:xfrm>
            <a:off x="1578960" y="4559040"/>
            <a:ext cx="9142920" cy="165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90000"/>
              </a:lnSpc>
              <a:spcBef>
                <a:spcPts val="1001"/>
              </a:spcBef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b="1" lang="en-US" sz="3200" spc="-1" strike="noStrike">
                <a:solidFill>
                  <a:srgbClr val="000000"/>
                </a:solidFill>
                <a:latin typeface="나눔스퀘어 ExtraBold"/>
                <a:ea typeface="나눔스퀘어 ExtraBold"/>
              </a:rPr>
              <a:t>www.anpanman.co.kr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84" name="그림 4" descr=""/>
          <p:cNvPicPr/>
          <p:nvPr/>
        </p:nvPicPr>
        <p:blipFill>
          <a:blip r:embed="rId1"/>
          <a:stretch/>
        </p:blipFill>
        <p:spPr>
          <a:xfrm>
            <a:off x="3758040" y="723960"/>
            <a:ext cx="4650120" cy="35974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CustomShape 1"/>
          <p:cNvSpPr/>
          <p:nvPr/>
        </p:nvSpPr>
        <p:spPr>
          <a:xfrm>
            <a:off x="838080" y="365040"/>
            <a:ext cx="10514520" cy="1324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1" lang="en-US" sz="4400" spc="-1" strike="noStrike">
                <a:solidFill>
                  <a:srgbClr val="000000"/>
                </a:solidFill>
                <a:latin typeface="나눔스퀘어라운드 ExtraBold"/>
                <a:ea typeface="나눔스퀘어 ExtraBold"/>
              </a:rPr>
              <a:t>성장 가능성</a:t>
            </a:r>
            <a:r>
              <a:rPr b="1" lang="en-US" sz="4400" spc="-1" strike="noStrike">
                <a:solidFill>
                  <a:srgbClr val="000000"/>
                </a:solidFill>
                <a:latin typeface="나눔스퀘어라운드 ExtraBold"/>
                <a:ea typeface="나눔스퀘어 ExtraBold"/>
              </a:rPr>
              <a:t>: </a:t>
            </a:r>
            <a:r>
              <a:rPr b="1" lang="en-US" sz="4400" spc="-1" strike="noStrike">
                <a:solidFill>
                  <a:srgbClr val="000000"/>
                </a:solidFill>
                <a:latin typeface="나눔스퀘어라운드 ExtraBold"/>
                <a:ea typeface="나눔스퀘어 ExtraBold"/>
              </a:rPr>
              <a:t>연구중심병원 패러다임 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145" name="그림 2" descr=""/>
          <p:cNvPicPr/>
          <p:nvPr/>
        </p:nvPicPr>
        <p:blipFill>
          <a:blip r:embed="rId1"/>
          <a:stretch/>
        </p:blipFill>
        <p:spPr>
          <a:xfrm>
            <a:off x="838080" y="1690200"/>
            <a:ext cx="10551240" cy="49035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9" dur="indefinite" restart="never" nodeType="tmRoot">
          <p:childTnLst>
            <p:seq>
              <p:cTn id="2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CustomShape 1"/>
          <p:cNvSpPr/>
          <p:nvPr/>
        </p:nvSpPr>
        <p:spPr>
          <a:xfrm>
            <a:off x="838080" y="365040"/>
            <a:ext cx="4943880" cy="1324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1" lang="en-US" sz="4400" spc="-1" strike="noStrike">
                <a:solidFill>
                  <a:srgbClr val="000000"/>
                </a:solidFill>
                <a:latin typeface="나눔스퀘어라운드 ExtraBold"/>
                <a:ea typeface="나눔스퀘어 ExtraBold"/>
              </a:rPr>
              <a:t>경쟁력 포지셔닝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47" name="CustomShape 2"/>
          <p:cNvSpPr/>
          <p:nvPr/>
        </p:nvSpPr>
        <p:spPr>
          <a:xfrm>
            <a:off x="2215800" y="3785760"/>
            <a:ext cx="826560" cy="516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나눔스퀘어 Bold"/>
                <a:ea typeface="나눔스퀘어 Bold"/>
              </a:rPr>
              <a:t>낮음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48" name="CustomShape 3"/>
          <p:cNvSpPr/>
          <p:nvPr/>
        </p:nvSpPr>
        <p:spPr>
          <a:xfrm flipH="1">
            <a:off x="3144600" y="4047120"/>
            <a:ext cx="9676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9" name="CustomShape 4"/>
          <p:cNvSpPr/>
          <p:nvPr/>
        </p:nvSpPr>
        <p:spPr>
          <a:xfrm>
            <a:off x="8740800" y="4047120"/>
            <a:ext cx="9676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0" name="CustomShape 5"/>
          <p:cNvSpPr/>
          <p:nvPr/>
        </p:nvSpPr>
        <p:spPr>
          <a:xfrm rot="16200000">
            <a:off x="5726520" y="2299320"/>
            <a:ext cx="9676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1" name="CustomShape 6"/>
          <p:cNvSpPr/>
          <p:nvPr/>
        </p:nvSpPr>
        <p:spPr>
          <a:xfrm>
            <a:off x="6210360" y="5015880"/>
            <a:ext cx="27000" cy="930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2" name="CustomShape 7"/>
          <p:cNvSpPr/>
          <p:nvPr/>
        </p:nvSpPr>
        <p:spPr>
          <a:xfrm>
            <a:off x="9878400" y="3785760"/>
            <a:ext cx="826560" cy="516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나눔스퀘어 Bold"/>
                <a:ea typeface="나눔스퀘어 Bold"/>
              </a:rPr>
              <a:t>높음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53" name="CustomShape 8"/>
          <p:cNvSpPr/>
          <p:nvPr/>
        </p:nvSpPr>
        <p:spPr>
          <a:xfrm>
            <a:off x="5811840" y="5941080"/>
            <a:ext cx="852480" cy="516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나눔스퀘어 Bold"/>
                <a:ea typeface="나눔스퀘어 Bold"/>
              </a:rPr>
              <a:t>Low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54" name="CustomShape 9"/>
          <p:cNvSpPr/>
          <p:nvPr/>
        </p:nvSpPr>
        <p:spPr>
          <a:xfrm>
            <a:off x="5493960" y="829800"/>
            <a:ext cx="1560960" cy="942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나눔스퀘어 Bold"/>
                <a:ea typeface="나눔스퀘어 Bold"/>
              </a:rPr>
              <a:t>맞춤형 앱</a:t>
            </a:r>
            <a:endParaRPr b="0" lang="en-US" sz="2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나눔스퀘어 Bold"/>
                <a:ea typeface="나눔스퀘어 Bold"/>
              </a:rPr>
              <a:t>high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55" name="CustomShape 10"/>
          <p:cNvSpPr/>
          <p:nvPr/>
        </p:nvSpPr>
        <p:spPr>
          <a:xfrm>
            <a:off x="6143400" y="3982680"/>
            <a:ext cx="130680" cy="128160"/>
          </a:xfrm>
          <a:prstGeom prst="rect">
            <a:avLst/>
          </a:prstGeom>
          <a:ln>
            <a:round/>
          </a:ln>
          <a:effectLst>
            <a:outerShdw blurRad="4000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/>
        </p:style>
      </p:sp>
      <p:sp>
        <p:nvSpPr>
          <p:cNvPr id="156" name="CustomShape 11"/>
          <p:cNvSpPr/>
          <p:nvPr/>
        </p:nvSpPr>
        <p:spPr>
          <a:xfrm>
            <a:off x="3784320" y="3862440"/>
            <a:ext cx="5429520" cy="942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00b0f0"/>
                </a:solidFill>
                <a:latin typeface="나눔스퀘어 Bold"/>
                <a:ea typeface="나눔스퀘어 Bold"/>
              </a:rPr>
              <a:t>m e d i c a l      s p e c i a l t y 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57" name="CustomShape 12"/>
          <p:cNvSpPr/>
          <p:nvPr/>
        </p:nvSpPr>
        <p:spPr>
          <a:xfrm rot="16200000">
            <a:off x="4795200" y="3657240"/>
            <a:ext cx="2972160" cy="516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00b0f0"/>
                </a:solidFill>
                <a:latin typeface="나눔스퀘어 Bold"/>
                <a:ea typeface="나눔스퀘어 Bold"/>
              </a:rPr>
              <a:t>u s a b i l i t y 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158" name="그림 25" descr=""/>
          <p:cNvPicPr/>
          <p:nvPr/>
        </p:nvPicPr>
        <p:blipFill>
          <a:blip r:embed="rId1"/>
          <a:stretch/>
        </p:blipFill>
        <p:spPr>
          <a:xfrm>
            <a:off x="9225000" y="1222560"/>
            <a:ext cx="1893240" cy="1464480"/>
          </a:xfrm>
          <a:prstGeom prst="rect">
            <a:avLst/>
          </a:prstGeom>
          <a:ln>
            <a:noFill/>
          </a:ln>
        </p:spPr>
      </p:pic>
      <p:pic>
        <p:nvPicPr>
          <p:cNvPr id="159" name="그림 5" descr=""/>
          <p:cNvPicPr/>
          <p:nvPr/>
        </p:nvPicPr>
        <p:blipFill>
          <a:blip r:embed="rId2"/>
          <a:stretch/>
        </p:blipFill>
        <p:spPr>
          <a:xfrm>
            <a:off x="2177280" y="5292720"/>
            <a:ext cx="754200" cy="754200"/>
          </a:xfrm>
          <a:prstGeom prst="rect">
            <a:avLst/>
          </a:prstGeom>
          <a:ln>
            <a:noFill/>
          </a:ln>
        </p:spPr>
      </p:pic>
      <p:pic>
        <p:nvPicPr>
          <p:cNvPr id="160" name="그림 7" descr=""/>
          <p:cNvPicPr/>
          <p:nvPr/>
        </p:nvPicPr>
        <p:blipFill>
          <a:blip r:embed="rId3"/>
          <a:stretch/>
        </p:blipFill>
        <p:spPr>
          <a:xfrm>
            <a:off x="2177280" y="6048000"/>
            <a:ext cx="1438920" cy="754920"/>
          </a:xfrm>
          <a:prstGeom prst="rect">
            <a:avLst/>
          </a:prstGeom>
          <a:ln>
            <a:noFill/>
          </a:ln>
        </p:spPr>
      </p:pic>
      <p:pic>
        <p:nvPicPr>
          <p:cNvPr id="161" name="그림 8" descr=""/>
          <p:cNvPicPr/>
          <p:nvPr/>
        </p:nvPicPr>
        <p:blipFill>
          <a:blip r:embed="rId4"/>
          <a:stretch/>
        </p:blipFill>
        <p:spPr>
          <a:xfrm>
            <a:off x="8910360" y="5204880"/>
            <a:ext cx="3199320" cy="780120"/>
          </a:xfrm>
          <a:prstGeom prst="rect">
            <a:avLst/>
          </a:prstGeom>
          <a:ln>
            <a:noFill/>
          </a:ln>
        </p:spPr>
      </p:pic>
      <p:pic>
        <p:nvPicPr>
          <p:cNvPr id="162" name="그림 10" descr=""/>
          <p:cNvPicPr/>
          <p:nvPr/>
        </p:nvPicPr>
        <p:blipFill>
          <a:blip r:embed="rId5"/>
          <a:stretch/>
        </p:blipFill>
        <p:spPr>
          <a:xfrm>
            <a:off x="8838360" y="4917600"/>
            <a:ext cx="1741680" cy="532080"/>
          </a:xfrm>
          <a:prstGeom prst="rect">
            <a:avLst/>
          </a:prstGeom>
          <a:ln>
            <a:noFill/>
          </a:ln>
        </p:spPr>
      </p:pic>
      <p:grpSp>
        <p:nvGrpSpPr>
          <p:cNvPr id="163" name="Group 13"/>
          <p:cNvGrpSpPr/>
          <p:nvPr/>
        </p:nvGrpSpPr>
        <p:grpSpPr>
          <a:xfrm>
            <a:off x="8922600" y="4385880"/>
            <a:ext cx="2738880" cy="386640"/>
            <a:chOff x="8922600" y="4385880"/>
            <a:chExt cx="2738880" cy="386640"/>
          </a:xfrm>
        </p:grpSpPr>
        <p:pic>
          <p:nvPicPr>
            <p:cNvPr id="164" name="그림 29" descr=""/>
            <p:cNvPicPr/>
            <p:nvPr/>
          </p:nvPicPr>
          <p:blipFill>
            <a:blip r:embed="rId6"/>
            <a:stretch/>
          </p:blipFill>
          <p:spPr>
            <a:xfrm>
              <a:off x="8922600" y="4385880"/>
              <a:ext cx="1455480" cy="38664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65" name="그림 30" descr=""/>
            <p:cNvPicPr/>
            <p:nvPr/>
          </p:nvPicPr>
          <p:blipFill>
            <a:blip r:embed="rId7"/>
            <a:stretch/>
          </p:blipFill>
          <p:spPr>
            <a:xfrm>
              <a:off x="10379520" y="4385880"/>
              <a:ext cx="1281960" cy="38664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166" name="그림 33" descr=""/>
          <p:cNvPicPr/>
          <p:nvPr/>
        </p:nvPicPr>
        <p:blipFill>
          <a:blip r:embed="rId8"/>
          <a:stretch/>
        </p:blipFill>
        <p:spPr>
          <a:xfrm>
            <a:off x="2921400" y="5336280"/>
            <a:ext cx="2609640" cy="695160"/>
          </a:xfrm>
          <a:prstGeom prst="rect">
            <a:avLst/>
          </a:prstGeom>
          <a:ln>
            <a:noFill/>
          </a:ln>
        </p:spPr>
      </p:pic>
      <p:pic>
        <p:nvPicPr>
          <p:cNvPr id="167" name="그림 38" descr=""/>
          <p:cNvPicPr/>
          <p:nvPr/>
        </p:nvPicPr>
        <p:blipFill>
          <a:blip r:embed="rId9"/>
          <a:stretch/>
        </p:blipFill>
        <p:spPr>
          <a:xfrm>
            <a:off x="1743840" y="4230360"/>
            <a:ext cx="1770480" cy="513360"/>
          </a:xfrm>
          <a:prstGeom prst="rect">
            <a:avLst/>
          </a:prstGeom>
          <a:ln>
            <a:noFill/>
          </a:ln>
        </p:spPr>
      </p:pic>
      <p:pic>
        <p:nvPicPr>
          <p:cNvPr id="168" name="그림 39" descr=""/>
          <p:cNvPicPr/>
          <p:nvPr/>
        </p:nvPicPr>
        <p:blipFill>
          <a:blip r:embed="rId10"/>
          <a:stretch/>
        </p:blipFill>
        <p:spPr>
          <a:xfrm>
            <a:off x="4566600" y="2297160"/>
            <a:ext cx="1854360" cy="5648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1" dur="indefinite" restart="never" nodeType="tmRoot">
          <p:childTnLst>
            <p:seq>
              <p:cTn id="2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CustomShape 1"/>
          <p:cNvSpPr/>
          <p:nvPr/>
        </p:nvSpPr>
        <p:spPr>
          <a:xfrm>
            <a:off x="838080" y="365040"/>
            <a:ext cx="10514520" cy="1324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1" lang="en-US" sz="4400" spc="-1" strike="noStrike">
                <a:solidFill>
                  <a:srgbClr val="000000"/>
                </a:solidFill>
                <a:latin typeface="나눔스퀘어라운드 ExtraBold"/>
                <a:ea typeface="나눔스퀘어 ExtraBold"/>
              </a:rPr>
              <a:t>성장 전략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70" name="CustomShape 2"/>
          <p:cNvSpPr/>
          <p:nvPr/>
        </p:nvSpPr>
        <p:spPr>
          <a:xfrm>
            <a:off x="540000" y="1690200"/>
            <a:ext cx="2358360" cy="516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나눔스퀘어 Bold"/>
                <a:ea typeface="나눔스퀘어 Bold"/>
              </a:rPr>
              <a:t>1. </a:t>
            </a:r>
            <a:r>
              <a:rPr b="0" lang="en-US" sz="2800" spc="-1" strike="noStrike">
                <a:solidFill>
                  <a:srgbClr val="000000"/>
                </a:solidFill>
                <a:latin typeface="나눔스퀘어 Bold"/>
                <a:ea typeface="나눔스퀘어 Bold"/>
              </a:rPr>
              <a:t>개인</a:t>
            </a:r>
            <a:r>
              <a:rPr b="0" lang="en-US" sz="2800" spc="-1" strike="noStrike">
                <a:solidFill>
                  <a:srgbClr val="000000"/>
                </a:solidFill>
                <a:latin typeface="나눔스퀘어 Bold"/>
                <a:ea typeface="나눔스퀘어 Bold"/>
              </a:rPr>
              <a:t>, </a:t>
            </a:r>
            <a:r>
              <a:rPr b="0" lang="en-US" sz="2800" spc="-1" strike="noStrike">
                <a:solidFill>
                  <a:srgbClr val="000000"/>
                </a:solidFill>
                <a:latin typeface="나눔스퀘어 Bold"/>
                <a:ea typeface="나눔스퀘어 Bold"/>
              </a:rPr>
              <a:t>병원</a:t>
            </a:r>
            <a:r>
              <a:rPr b="0" lang="en-US" sz="2800" spc="-1" strike="noStrike">
                <a:solidFill>
                  <a:srgbClr val="000000"/>
                </a:solidFill>
                <a:latin typeface="나눔스퀘어 Bold"/>
                <a:ea typeface="나눔스퀘어 Bold"/>
              </a:rPr>
              <a:t>, </a:t>
            </a:r>
            <a:r>
              <a:rPr b="0" lang="en-US" sz="2800" spc="-1" strike="noStrike">
                <a:solidFill>
                  <a:srgbClr val="000000"/>
                </a:solidFill>
                <a:latin typeface="나눔스퀘어 Bold"/>
                <a:ea typeface="나눔스퀘어 Bold"/>
              </a:rPr>
              <a:t>기업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71" name="CustomShape 3"/>
          <p:cNvSpPr/>
          <p:nvPr/>
        </p:nvSpPr>
        <p:spPr>
          <a:xfrm>
            <a:off x="4048920" y="1717920"/>
            <a:ext cx="3349080" cy="516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나눔스퀘어 Bold"/>
                <a:ea typeface="나눔스퀘어 Bold"/>
              </a:rPr>
              <a:t>2. </a:t>
            </a:r>
            <a:r>
              <a:rPr b="0" lang="en-US" sz="2800" spc="-1" strike="noStrike">
                <a:solidFill>
                  <a:srgbClr val="000000"/>
                </a:solidFill>
                <a:latin typeface="나눔스퀘어 Bold"/>
                <a:ea typeface="나눔스퀘어 Bold"/>
              </a:rPr>
              <a:t>해외 진출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72" name="CustomShape 4"/>
          <p:cNvSpPr/>
          <p:nvPr/>
        </p:nvSpPr>
        <p:spPr>
          <a:xfrm>
            <a:off x="7398720" y="1694160"/>
            <a:ext cx="5011560" cy="516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나눔스퀘어 Bold"/>
                <a:ea typeface="나눔스퀘어 Bold"/>
              </a:rPr>
              <a:t>3. </a:t>
            </a:r>
            <a:r>
              <a:rPr b="0" lang="en-US" sz="2800" spc="-1" strike="noStrike">
                <a:solidFill>
                  <a:srgbClr val="000000"/>
                </a:solidFill>
                <a:latin typeface="나눔스퀘어 Bold"/>
                <a:ea typeface="나눔스퀘어 Bold"/>
              </a:rPr>
              <a:t>블록체인 기반 </a:t>
            </a:r>
            <a:endParaRPr b="0" lang="en-US" sz="2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나눔스퀘어 Bold"/>
                <a:ea typeface="나눔스퀘어 Bold"/>
              </a:rPr>
              <a:t>공동 연구 플랫폼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73" name="CustomShape 5"/>
          <p:cNvSpPr/>
          <p:nvPr/>
        </p:nvSpPr>
        <p:spPr>
          <a:xfrm>
            <a:off x="3412800" y="3475080"/>
            <a:ext cx="9676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4" name="CustomShape 6"/>
          <p:cNvSpPr/>
          <p:nvPr/>
        </p:nvSpPr>
        <p:spPr>
          <a:xfrm>
            <a:off x="-404640" y="5082120"/>
            <a:ext cx="4338360" cy="1493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나눔스퀘어 Bold"/>
                <a:ea typeface="나눔스퀘어 Bold"/>
              </a:rPr>
              <a:t>1</a:t>
            </a:r>
            <a:r>
              <a:rPr b="0" lang="en-US" sz="2800" spc="-1" strike="noStrike">
                <a:solidFill>
                  <a:srgbClr val="000000"/>
                </a:solidFill>
                <a:latin typeface="나눔스퀘어 Bold"/>
                <a:ea typeface="나눔스퀘어 Bold"/>
              </a:rPr>
              <a:t>년內 </a:t>
            </a:r>
            <a:r>
              <a:rPr b="0" lang="en-US" sz="2800" spc="-1" strike="noStrike">
                <a:solidFill>
                  <a:srgbClr val="000000"/>
                </a:solidFill>
                <a:latin typeface="나눔스퀘어 Bold"/>
                <a:ea typeface="나눔스퀘어 Bold"/>
              </a:rPr>
              <a:t>5</a:t>
            </a:r>
            <a:r>
              <a:rPr b="0" lang="en-US" sz="2800" spc="-1" strike="noStrike">
                <a:solidFill>
                  <a:srgbClr val="000000"/>
                </a:solidFill>
                <a:latin typeface="나눔스퀘어 Bold"/>
                <a:ea typeface="나눔스퀘어 Bold"/>
              </a:rPr>
              <a:t>개 </a:t>
            </a:r>
            <a:r>
              <a:rPr b="0" lang="en-US" sz="2800" spc="-1" strike="noStrike">
                <a:solidFill>
                  <a:srgbClr val="000000"/>
                </a:solidFill>
                <a:latin typeface="나눔스퀘어 Bold"/>
                <a:ea typeface="나눔스퀘어 Bold"/>
              </a:rPr>
              <a:t>, </a:t>
            </a:r>
            <a:endParaRPr b="0" lang="en-US" sz="2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나눔스퀘어 Bold"/>
                <a:ea typeface="나눔스퀘어 Bold"/>
              </a:rPr>
              <a:t>2</a:t>
            </a:r>
            <a:r>
              <a:rPr b="0" lang="en-US" sz="2800" spc="-1" strike="noStrike">
                <a:solidFill>
                  <a:srgbClr val="000000"/>
                </a:solidFill>
                <a:latin typeface="나눔스퀘어 Bold"/>
                <a:ea typeface="나눔스퀘어 Bold"/>
              </a:rPr>
              <a:t>년內 </a:t>
            </a:r>
            <a:r>
              <a:rPr b="0" lang="en-US" sz="2800" spc="-1" strike="noStrike">
                <a:solidFill>
                  <a:srgbClr val="000000"/>
                </a:solidFill>
                <a:latin typeface="나눔스퀘어 Bold"/>
                <a:ea typeface="나눔스퀘어 Bold"/>
              </a:rPr>
              <a:t>40</a:t>
            </a:r>
            <a:r>
              <a:rPr b="0" lang="en-US" sz="2800" spc="-1" strike="noStrike">
                <a:solidFill>
                  <a:srgbClr val="000000"/>
                </a:solidFill>
                <a:latin typeface="나눔스퀘어 Bold"/>
                <a:ea typeface="나눔스퀘어 Bold"/>
              </a:rPr>
              <a:t>개  </a:t>
            </a:r>
            <a:endParaRPr b="0" lang="en-US" sz="2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나눔스퀘어 Bold"/>
                <a:ea typeface="나눔스퀘어 Bold"/>
              </a:rPr>
              <a:t>병원</a:t>
            </a:r>
            <a:r>
              <a:rPr b="0" lang="en-US" sz="2800" spc="-1" strike="noStrike">
                <a:solidFill>
                  <a:srgbClr val="000000"/>
                </a:solidFill>
                <a:latin typeface="나눔스퀘어 Bold"/>
                <a:ea typeface="나눔스퀘어 Bold"/>
              </a:rPr>
              <a:t>/</a:t>
            </a:r>
            <a:r>
              <a:rPr b="0" lang="en-US" sz="2800" spc="-1" strike="noStrike">
                <a:solidFill>
                  <a:srgbClr val="000000"/>
                </a:solidFill>
                <a:latin typeface="나눔스퀘어 Bold"/>
                <a:ea typeface="나눔스퀘어 Bold"/>
              </a:rPr>
              <a:t>기업과 계약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75" name="CustomShape 7"/>
          <p:cNvSpPr/>
          <p:nvPr/>
        </p:nvSpPr>
        <p:spPr>
          <a:xfrm>
            <a:off x="3591360" y="5071680"/>
            <a:ext cx="4264200" cy="1493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나눔스퀘어 Bold"/>
                <a:ea typeface="나눔스퀘어 Bold"/>
              </a:rPr>
              <a:t>2</a:t>
            </a:r>
            <a:r>
              <a:rPr b="0" lang="en-US" sz="2800" spc="-1" strike="noStrike">
                <a:solidFill>
                  <a:srgbClr val="000000"/>
                </a:solidFill>
                <a:latin typeface="나눔스퀘어 Bold"/>
                <a:ea typeface="나눔스퀘어 Bold"/>
              </a:rPr>
              <a:t>년內 </a:t>
            </a:r>
            <a:endParaRPr b="0" lang="en-US" sz="2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나눔스퀘어 Bold"/>
                <a:ea typeface="나눔스퀘어 Bold"/>
              </a:rPr>
              <a:t>해외 병원과 계약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176" name="그림 2" descr=""/>
          <p:cNvPicPr/>
          <p:nvPr/>
        </p:nvPicPr>
        <p:blipFill>
          <a:blip r:embed="rId1"/>
          <a:stretch/>
        </p:blipFill>
        <p:spPr>
          <a:xfrm>
            <a:off x="1096200" y="2266560"/>
            <a:ext cx="1336680" cy="1336680"/>
          </a:xfrm>
          <a:prstGeom prst="rect">
            <a:avLst/>
          </a:prstGeom>
          <a:ln>
            <a:noFill/>
          </a:ln>
        </p:spPr>
      </p:pic>
      <p:pic>
        <p:nvPicPr>
          <p:cNvPr id="177" name="그림 3" descr=""/>
          <p:cNvPicPr/>
          <p:nvPr/>
        </p:nvPicPr>
        <p:blipFill>
          <a:blip r:embed="rId2"/>
          <a:stretch/>
        </p:blipFill>
        <p:spPr>
          <a:xfrm>
            <a:off x="639000" y="3751560"/>
            <a:ext cx="1148400" cy="1148400"/>
          </a:xfrm>
          <a:prstGeom prst="rect">
            <a:avLst/>
          </a:prstGeom>
          <a:ln>
            <a:noFill/>
          </a:ln>
        </p:spPr>
      </p:pic>
      <p:pic>
        <p:nvPicPr>
          <p:cNvPr id="178" name="그림 4" descr=""/>
          <p:cNvPicPr/>
          <p:nvPr/>
        </p:nvPicPr>
        <p:blipFill>
          <a:blip r:embed="rId3"/>
          <a:stretch/>
        </p:blipFill>
        <p:spPr>
          <a:xfrm>
            <a:off x="1782720" y="3685320"/>
            <a:ext cx="1214280" cy="1214280"/>
          </a:xfrm>
          <a:prstGeom prst="rect">
            <a:avLst/>
          </a:prstGeom>
          <a:ln>
            <a:noFill/>
          </a:ln>
        </p:spPr>
      </p:pic>
      <p:pic>
        <p:nvPicPr>
          <p:cNvPr id="179" name="그림 7" descr=""/>
          <p:cNvPicPr/>
          <p:nvPr/>
        </p:nvPicPr>
        <p:blipFill>
          <a:blip r:embed="rId4"/>
          <a:stretch/>
        </p:blipFill>
        <p:spPr>
          <a:xfrm>
            <a:off x="5105520" y="2935440"/>
            <a:ext cx="1236240" cy="1236240"/>
          </a:xfrm>
          <a:prstGeom prst="rect">
            <a:avLst/>
          </a:prstGeom>
          <a:ln>
            <a:noFill/>
          </a:ln>
        </p:spPr>
      </p:pic>
      <p:sp>
        <p:nvSpPr>
          <p:cNvPr id="180" name="CustomShape 8"/>
          <p:cNvSpPr/>
          <p:nvPr/>
        </p:nvSpPr>
        <p:spPr>
          <a:xfrm>
            <a:off x="7719840" y="5116320"/>
            <a:ext cx="4264200" cy="1493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나눔스퀘어 Bold"/>
                <a:ea typeface="나눔스퀘어 Bold"/>
              </a:rPr>
              <a:t>5</a:t>
            </a:r>
            <a:r>
              <a:rPr b="0" lang="en-US" sz="2800" spc="-1" strike="noStrike">
                <a:solidFill>
                  <a:srgbClr val="000000"/>
                </a:solidFill>
                <a:latin typeface="나눔스퀘어 Bold"/>
                <a:ea typeface="나눔스퀘어 Bold"/>
              </a:rPr>
              <a:t>년內 </a:t>
            </a:r>
            <a:endParaRPr b="0" lang="en-US" sz="2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나눔스퀘어 Bold"/>
                <a:ea typeface="나눔스퀘어 Bold"/>
              </a:rPr>
              <a:t>무료 연구 지원 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181" name="그림 2" descr=""/>
          <p:cNvPicPr/>
          <p:nvPr/>
        </p:nvPicPr>
        <p:blipFill>
          <a:blip r:embed="rId5"/>
          <a:stretch/>
        </p:blipFill>
        <p:spPr>
          <a:xfrm>
            <a:off x="8339040" y="2739240"/>
            <a:ext cx="574200" cy="574200"/>
          </a:xfrm>
          <a:prstGeom prst="rect">
            <a:avLst/>
          </a:prstGeom>
          <a:ln>
            <a:noFill/>
          </a:ln>
        </p:spPr>
      </p:pic>
      <p:pic>
        <p:nvPicPr>
          <p:cNvPr id="182" name="그림 16" descr=""/>
          <p:cNvPicPr/>
          <p:nvPr/>
        </p:nvPicPr>
        <p:blipFill>
          <a:blip r:embed="rId6"/>
          <a:stretch/>
        </p:blipFill>
        <p:spPr>
          <a:xfrm>
            <a:off x="8355960" y="3182040"/>
            <a:ext cx="574200" cy="574200"/>
          </a:xfrm>
          <a:prstGeom prst="rect">
            <a:avLst/>
          </a:prstGeom>
          <a:ln>
            <a:noFill/>
          </a:ln>
        </p:spPr>
      </p:pic>
      <p:pic>
        <p:nvPicPr>
          <p:cNvPr id="183" name="그림 17" descr=""/>
          <p:cNvPicPr/>
          <p:nvPr/>
        </p:nvPicPr>
        <p:blipFill>
          <a:blip r:embed="rId7"/>
          <a:stretch/>
        </p:blipFill>
        <p:spPr>
          <a:xfrm>
            <a:off x="8355960" y="3635280"/>
            <a:ext cx="574200" cy="574200"/>
          </a:xfrm>
          <a:prstGeom prst="rect">
            <a:avLst/>
          </a:prstGeom>
          <a:ln>
            <a:noFill/>
          </a:ln>
        </p:spPr>
      </p:pic>
      <p:pic>
        <p:nvPicPr>
          <p:cNvPr id="184" name="그림 18" descr=""/>
          <p:cNvPicPr/>
          <p:nvPr/>
        </p:nvPicPr>
        <p:blipFill>
          <a:blip r:embed="rId8"/>
          <a:stretch/>
        </p:blipFill>
        <p:spPr>
          <a:xfrm>
            <a:off x="8339040" y="4104000"/>
            <a:ext cx="574200" cy="574200"/>
          </a:xfrm>
          <a:prstGeom prst="rect">
            <a:avLst/>
          </a:prstGeom>
          <a:ln>
            <a:noFill/>
          </a:ln>
        </p:spPr>
      </p:pic>
      <p:pic>
        <p:nvPicPr>
          <p:cNvPr id="185" name="그림 8" descr=""/>
          <p:cNvPicPr/>
          <p:nvPr/>
        </p:nvPicPr>
        <p:blipFill>
          <a:blip r:embed="rId9"/>
          <a:stretch/>
        </p:blipFill>
        <p:spPr>
          <a:xfrm>
            <a:off x="10613880" y="2793240"/>
            <a:ext cx="521640" cy="577080"/>
          </a:xfrm>
          <a:prstGeom prst="rect">
            <a:avLst/>
          </a:prstGeom>
          <a:ln>
            <a:noFill/>
          </a:ln>
        </p:spPr>
      </p:pic>
      <p:pic>
        <p:nvPicPr>
          <p:cNvPr id="186" name="그림 2" descr=""/>
          <p:cNvPicPr/>
          <p:nvPr/>
        </p:nvPicPr>
        <p:blipFill>
          <a:blip r:embed="rId10"/>
          <a:stretch/>
        </p:blipFill>
        <p:spPr>
          <a:xfrm>
            <a:off x="11149200" y="2736360"/>
            <a:ext cx="427320" cy="577080"/>
          </a:xfrm>
          <a:prstGeom prst="rect">
            <a:avLst/>
          </a:prstGeom>
          <a:ln>
            <a:noFill/>
          </a:ln>
        </p:spPr>
      </p:pic>
      <p:pic>
        <p:nvPicPr>
          <p:cNvPr id="187" name="그림 8" descr=""/>
          <p:cNvPicPr/>
          <p:nvPr/>
        </p:nvPicPr>
        <p:blipFill>
          <a:blip r:embed="rId11"/>
          <a:stretch/>
        </p:blipFill>
        <p:spPr>
          <a:xfrm>
            <a:off x="10620720" y="3168000"/>
            <a:ext cx="521640" cy="577080"/>
          </a:xfrm>
          <a:prstGeom prst="rect">
            <a:avLst/>
          </a:prstGeom>
          <a:ln>
            <a:noFill/>
          </a:ln>
        </p:spPr>
      </p:pic>
      <p:pic>
        <p:nvPicPr>
          <p:cNvPr id="188" name="그림 2" descr=""/>
          <p:cNvPicPr/>
          <p:nvPr/>
        </p:nvPicPr>
        <p:blipFill>
          <a:blip r:embed="rId12"/>
          <a:stretch/>
        </p:blipFill>
        <p:spPr>
          <a:xfrm>
            <a:off x="11168640" y="3168000"/>
            <a:ext cx="427320" cy="577080"/>
          </a:xfrm>
          <a:prstGeom prst="rect">
            <a:avLst/>
          </a:prstGeom>
          <a:ln>
            <a:noFill/>
          </a:ln>
        </p:spPr>
      </p:pic>
      <p:pic>
        <p:nvPicPr>
          <p:cNvPr id="189" name="그림 8" descr=""/>
          <p:cNvPicPr/>
          <p:nvPr/>
        </p:nvPicPr>
        <p:blipFill>
          <a:blip r:embed="rId13"/>
          <a:stretch/>
        </p:blipFill>
        <p:spPr>
          <a:xfrm>
            <a:off x="10598400" y="3637800"/>
            <a:ext cx="521640" cy="577080"/>
          </a:xfrm>
          <a:prstGeom prst="rect">
            <a:avLst/>
          </a:prstGeom>
          <a:ln>
            <a:noFill/>
          </a:ln>
        </p:spPr>
      </p:pic>
      <p:pic>
        <p:nvPicPr>
          <p:cNvPr id="190" name="그림 2" descr=""/>
          <p:cNvPicPr/>
          <p:nvPr/>
        </p:nvPicPr>
        <p:blipFill>
          <a:blip r:embed="rId14"/>
          <a:stretch/>
        </p:blipFill>
        <p:spPr>
          <a:xfrm>
            <a:off x="11172960" y="3637800"/>
            <a:ext cx="427320" cy="577080"/>
          </a:xfrm>
          <a:prstGeom prst="rect">
            <a:avLst/>
          </a:prstGeom>
          <a:ln>
            <a:noFill/>
          </a:ln>
        </p:spPr>
      </p:pic>
      <p:pic>
        <p:nvPicPr>
          <p:cNvPr id="191" name="그림 8" descr=""/>
          <p:cNvPicPr/>
          <p:nvPr/>
        </p:nvPicPr>
        <p:blipFill>
          <a:blip r:embed="rId15"/>
          <a:stretch/>
        </p:blipFill>
        <p:spPr>
          <a:xfrm>
            <a:off x="10607760" y="4101120"/>
            <a:ext cx="521640" cy="577080"/>
          </a:xfrm>
          <a:prstGeom prst="rect">
            <a:avLst/>
          </a:prstGeom>
          <a:ln>
            <a:noFill/>
          </a:ln>
        </p:spPr>
      </p:pic>
      <p:pic>
        <p:nvPicPr>
          <p:cNvPr id="192" name="그림 2" descr=""/>
          <p:cNvPicPr/>
          <p:nvPr/>
        </p:nvPicPr>
        <p:blipFill>
          <a:blip r:embed="rId16"/>
          <a:stretch/>
        </p:blipFill>
        <p:spPr>
          <a:xfrm>
            <a:off x="11156040" y="4101120"/>
            <a:ext cx="427320" cy="577080"/>
          </a:xfrm>
          <a:prstGeom prst="rect">
            <a:avLst/>
          </a:prstGeom>
          <a:ln>
            <a:noFill/>
          </a:ln>
        </p:spPr>
      </p:pic>
      <p:sp>
        <p:nvSpPr>
          <p:cNvPr id="193" name="CustomShape 9"/>
          <p:cNvSpPr/>
          <p:nvPr/>
        </p:nvSpPr>
        <p:spPr>
          <a:xfrm>
            <a:off x="7932240" y="3318480"/>
            <a:ext cx="460800" cy="1454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45000" rIns="45000" tIns="90000" bIns="90000" vert="vert" rot="5400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I D E A 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94" name="CustomShape 10"/>
          <p:cNvSpPr/>
          <p:nvPr/>
        </p:nvSpPr>
        <p:spPr>
          <a:xfrm>
            <a:off x="6850440" y="3469320"/>
            <a:ext cx="9676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5" name="CustomShape 11"/>
          <p:cNvSpPr/>
          <p:nvPr/>
        </p:nvSpPr>
        <p:spPr>
          <a:xfrm>
            <a:off x="11643480" y="2935440"/>
            <a:ext cx="460800" cy="175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45000" rIns="45000" tIns="90000" bIns="90000" vert="vert" rot="5400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A P P / D A T A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96" name="그림 4" descr=""/>
          <p:cNvPicPr/>
          <p:nvPr/>
        </p:nvPicPr>
        <p:blipFill>
          <a:blip r:embed="rId17"/>
          <a:stretch/>
        </p:blipFill>
        <p:spPr>
          <a:xfrm>
            <a:off x="9056880" y="2916720"/>
            <a:ext cx="1436040" cy="1436040"/>
          </a:xfrm>
          <a:prstGeom prst="rect">
            <a:avLst/>
          </a:prstGeom>
          <a:ln>
            <a:noFill/>
          </a:ln>
        </p:spPr>
      </p:pic>
      <p:sp>
        <p:nvSpPr>
          <p:cNvPr id="197" name="CustomShape 12"/>
          <p:cNvSpPr/>
          <p:nvPr/>
        </p:nvSpPr>
        <p:spPr>
          <a:xfrm>
            <a:off x="9171360" y="4327200"/>
            <a:ext cx="13510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T R U S T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3" dur="indefinite" restart="never" nodeType="tmRoot">
          <p:childTnLst>
            <p:seq>
              <p:cTn id="2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CustomShape 1"/>
          <p:cNvSpPr/>
          <p:nvPr/>
        </p:nvSpPr>
        <p:spPr>
          <a:xfrm>
            <a:off x="838080" y="365040"/>
            <a:ext cx="10514520" cy="1324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1" lang="en-US" sz="4400" spc="-1" strike="noStrike">
                <a:solidFill>
                  <a:srgbClr val="000000"/>
                </a:solidFill>
                <a:latin typeface="나눔스퀘어라운드 ExtraBold"/>
                <a:ea typeface="나눔스퀘어 ExtraBold"/>
              </a:rPr>
              <a:t>사회적 가치 실현 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99" name="CustomShape 2"/>
          <p:cNvSpPr/>
          <p:nvPr/>
        </p:nvSpPr>
        <p:spPr>
          <a:xfrm>
            <a:off x="838080" y="2352600"/>
            <a:ext cx="10514520" cy="396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90000"/>
              </a:lnSpc>
              <a:spcBef>
                <a:spcPts val="2001"/>
              </a:spcBef>
              <a:spcAft>
                <a:spcPts val="2999"/>
              </a:spcAft>
            </a:pPr>
            <a:r>
              <a:rPr b="1" lang="en-US" sz="5400" spc="-1" strike="noStrike">
                <a:solidFill>
                  <a:srgbClr val="4472c4"/>
                </a:solidFill>
                <a:latin typeface="나눔스퀘어 ExtraBold"/>
                <a:ea typeface="나눔스퀘어 ExtraBold"/>
              </a:rPr>
              <a:t>의학 연구 활성화 </a:t>
            </a:r>
            <a:r>
              <a:rPr b="1" lang="en-US" sz="5400" spc="-1" strike="noStrike">
                <a:solidFill>
                  <a:srgbClr val="4472c4"/>
                </a:solidFill>
                <a:latin typeface="나눔스퀘어 ExtraBold"/>
                <a:ea typeface="나눔스퀘어 ExtraBold"/>
              </a:rPr>
              <a:t>= </a:t>
            </a:r>
            <a:r>
              <a:rPr b="1" lang="en-US" sz="5400" spc="-1" strike="noStrike">
                <a:solidFill>
                  <a:srgbClr val="4472c4"/>
                </a:solidFill>
                <a:latin typeface="나눔스퀘어 ExtraBold"/>
                <a:ea typeface="나눔스퀘어 ExtraBold"/>
              </a:rPr>
              <a:t>국가 경쟁력 </a:t>
            </a:r>
            <a:endParaRPr b="0" lang="en-US" sz="54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2001"/>
              </a:spcBef>
              <a:spcAft>
                <a:spcPts val="2999"/>
              </a:spcAft>
            </a:pPr>
            <a:r>
              <a:rPr b="1" lang="en-US" sz="5400" spc="-1" strike="noStrike">
                <a:solidFill>
                  <a:srgbClr val="4472c4"/>
                </a:solidFill>
                <a:latin typeface="나눔스퀘어 ExtraBold"/>
                <a:ea typeface="나눔스퀘어 ExtraBold"/>
              </a:rPr>
              <a:t>직업 창출</a:t>
            </a:r>
            <a:r>
              <a:rPr b="1" lang="en-US" sz="5400" spc="-1" strike="noStrike">
                <a:solidFill>
                  <a:srgbClr val="4472c4"/>
                </a:solidFill>
                <a:latin typeface="나눔스퀘어 ExtraBold"/>
                <a:ea typeface="나눔스퀘어 ExtraBold"/>
              </a:rPr>
              <a:t>: </a:t>
            </a:r>
            <a:r>
              <a:rPr b="1" lang="en-US" sz="5400" spc="-1" strike="noStrike">
                <a:solidFill>
                  <a:srgbClr val="4472c4"/>
                </a:solidFill>
                <a:latin typeface="나눔스퀘어 ExtraBold"/>
                <a:ea typeface="나눔스퀘어 ExtraBold"/>
              </a:rPr>
              <a:t>연구 지원 전문가 </a:t>
            </a:r>
            <a:endParaRPr b="0" lang="en-US" sz="5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5" dur="indefinite" restart="never" nodeType="tmRoot">
          <p:childTnLst>
            <p:seq>
              <p:cTn id="2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4014000" y="3679560"/>
            <a:ext cx="4223520" cy="942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나눔스퀘어 ExtraBold"/>
                <a:ea typeface="나눔스퀘어 ExtraBold"/>
              </a:rPr>
              <a:t>김진섭</a:t>
            </a:r>
            <a:endParaRPr b="0" lang="en-US" sz="2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나눔스퀘어"/>
                <a:ea typeface="나눔스퀘어"/>
              </a:rPr>
              <a:t>대표</a:t>
            </a:r>
            <a:r>
              <a:rPr b="0" lang="en-US" sz="2800" spc="-1" strike="noStrike">
                <a:solidFill>
                  <a:srgbClr val="000000"/>
                </a:solidFill>
                <a:latin typeface="나눔스퀘어"/>
                <a:ea typeface="나눔스퀘어"/>
              </a:rPr>
              <a:t>, </a:t>
            </a:r>
            <a:r>
              <a:rPr b="0" lang="en-US" sz="2800" spc="-1" strike="noStrike">
                <a:solidFill>
                  <a:srgbClr val="000000"/>
                </a:solidFill>
                <a:latin typeface="나눔스퀘어"/>
                <a:ea typeface="나눔스퀘어"/>
              </a:rPr>
              <a:t>연구 지원 전문가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201" name="CustomShape 2"/>
          <p:cNvSpPr/>
          <p:nvPr/>
        </p:nvSpPr>
        <p:spPr>
          <a:xfrm>
            <a:off x="2979000" y="4729320"/>
            <a:ext cx="7702200" cy="91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85840" indent="-28476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b="0" lang="en-US" sz="2000" spc="-1" strike="noStrike">
                <a:solidFill>
                  <a:srgbClr val="000000"/>
                </a:solidFill>
                <a:latin typeface="나눔스퀘어"/>
                <a:ea typeface="나눔스퀘어"/>
              </a:rPr>
              <a:t>前 소프트웨어 엔지니어</a:t>
            </a:r>
            <a:r>
              <a:rPr b="0" lang="en-US" sz="2000" spc="-1" strike="noStrike">
                <a:solidFill>
                  <a:srgbClr val="000000"/>
                </a:solidFill>
                <a:latin typeface="나눔스퀘어"/>
                <a:ea typeface="나눔스퀘어"/>
              </a:rPr>
              <a:t>, </a:t>
            </a:r>
            <a:r>
              <a:rPr b="0" lang="en-US" sz="2000" spc="-1" strike="noStrike">
                <a:solidFill>
                  <a:srgbClr val="000000"/>
                </a:solidFill>
                <a:latin typeface="나눔스퀘어"/>
                <a:ea typeface="나눔스퀘어"/>
              </a:rPr>
              <a:t>삼성전자 무선사업부 헬스서비스 그룹</a:t>
            </a:r>
            <a:endParaRPr b="0" lang="en-US" sz="2000" spc="-1" strike="noStrike">
              <a:latin typeface="Arial"/>
            </a:endParaRPr>
          </a:p>
          <a:p>
            <a:pPr marL="285840" indent="-28476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b="0" lang="en-US" sz="2000" spc="-1" strike="noStrike">
                <a:solidFill>
                  <a:srgbClr val="000000"/>
                </a:solidFill>
                <a:latin typeface="나눔스퀘어"/>
                <a:ea typeface="나눔스퀘어"/>
              </a:rPr>
              <a:t>박사수료</a:t>
            </a:r>
            <a:r>
              <a:rPr b="0" lang="en-US" sz="2000" spc="-1" strike="noStrike">
                <a:solidFill>
                  <a:srgbClr val="000000"/>
                </a:solidFill>
                <a:latin typeface="나눔스퀘어"/>
                <a:ea typeface="나눔스퀘어"/>
              </a:rPr>
              <a:t>, </a:t>
            </a:r>
            <a:r>
              <a:rPr b="0" lang="en-US" sz="2000" spc="-1" strike="noStrike">
                <a:solidFill>
                  <a:srgbClr val="000000"/>
                </a:solidFill>
                <a:latin typeface="나눔스퀘어"/>
                <a:ea typeface="나눔스퀘어"/>
              </a:rPr>
              <a:t>서울대학교 보건대학원 유전체역학 연구실 </a:t>
            </a:r>
            <a:endParaRPr b="0" lang="en-US" sz="2000" spc="-1" strike="noStrike">
              <a:latin typeface="Arial"/>
            </a:endParaRPr>
          </a:p>
          <a:p>
            <a:pPr marL="285840" indent="-28476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b="0" lang="en-US" sz="2000" spc="-1" strike="noStrike">
                <a:solidFill>
                  <a:srgbClr val="000000"/>
                </a:solidFill>
                <a:latin typeface="나눔스퀘어"/>
                <a:ea typeface="나눔스퀘어"/>
              </a:rPr>
              <a:t>예방의학 전문의</a:t>
            </a:r>
            <a:r>
              <a:rPr b="0" lang="en-US" sz="2000" spc="-1" strike="noStrike">
                <a:solidFill>
                  <a:srgbClr val="000000"/>
                </a:solidFill>
                <a:latin typeface="나눔스퀘어"/>
                <a:ea typeface="나눔스퀘어"/>
              </a:rPr>
              <a:t>, </a:t>
            </a:r>
            <a:r>
              <a:rPr b="0" lang="en-US" sz="2000" spc="-1" strike="noStrike">
                <a:solidFill>
                  <a:srgbClr val="000000"/>
                </a:solidFill>
                <a:latin typeface="나눔스퀘어"/>
                <a:ea typeface="나눔스퀘어"/>
              </a:rPr>
              <a:t>성균관의대 졸업 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02" name="CustomShape 3"/>
          <p:cNvSpPr/>
          <p:nvPr/>
        </p:nvSpPr>
        <p:spPr>
          <a:xfrm>
            <a:off x="2284200" y="454320"/>
            <a:ext cx="7683480" cy="952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90000"/>
              </a:lnSpc>
            </a:pPr>
            <a:r>
              <a:rPr b="1" lang="en-US" sz="3600" spc="-1" strike="noStrike">
                <a:solidFill>
                  <a:srgbClr val="000000"/>
                </a:solidFill>
                <a:latin typeface="나눔스퀘어라운드 ExtraBold"/>
                <a:ea typeface="나눔스퀘어 ExtraBold"/>
              </a:rPr>
              <a:t>창업팀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203" name="그림 1" descr=""/>
          <p:cNvPicPr/>
          <p:nvPr/>
        </p:nvPicPr>
        <p:blipFill>
          <a:blip r:embed="rId1"/>
          <a:stretch/>
        </p:blipFill>
        <p:spPr>
          <a:xfrm>
            <a:off x="5056920" y="1444680"/>
            <a:ext cx="2138400" cy="2138400"/>
          </a:xfrm>
          <a:prstGeom prst="rect">
            <a:avLst/>
          </a:prstGeom>
          <a:ln>
            <a:noFill/>
          </a:ln>
        </p:spPr>
      </p:pic>
      <p:sp>
        <p:nvSpPr>
          <p:cNvPr id="204" name="CustomShape 4"/>
          <p:cNvSpPr/>
          <p:nvPr/>
        </p:nvSpPr>
        <p:spPr>
          <a:xfrm>
            <a:off x="1634760" y="6429240"/>
            <a:ext cx="1144296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나눔스퀘어"/>
                <a:ea typeface="나눔스퀘어"/>
              </a:rPr>
              <a:t>’</a:t>
            </a:r>
            <a:r>
              <a:rPr b="0" lang="en-US" sz="1800" spc="-1" strike="noStrike">
                <a:solidFill>
                  <a:srgbClr val="000000"/>
                </a:solidFill>
                <a:latin typeface="나눔스퀘어"/>
                <a:ea typeface="나눔스퀘어"/>
              </a:rPr>
              <a:t>18</a:t>
            </a:r>
            <a:r>
              <a:rPr b="0" lang="en-US" sz="1800" spc="-1" strike="noStrike">
                <a:solidFill>
                  <a:srgbClr val="000000"/>
                </a:solidFill>
                <a:latin typeface="나눔스퀘어"/>
                <a:ea typeface="나눔스퀘어"/>
              </a:rPr>
              <a:t>년 중소벤처부 주관 창업선도대학 예비창업자 선정 </a:t>
            </a:r>
            <a:r>
              <a:rPr b="0" lang="en-US" sz="1800" spc="-1" strike="noStrike">
                <a:solidFill>
                  <a:srgbClr val="000000"/>
                </a:solidFill>
                <a:latin typeface="나눔스퀘어"/>
                <a:ea typeface="나눔스퀘어"/>
              </a:rPr>
              <a:t>(</a:t>
            </a:r>
            <a:r>
              <a:rPr b="0" lang="en-US" sz="1800" spc="-1" strike="noStrike">
                <a:solidFill>
                  <a:srgbClr val="000000"/>
                </a:solidFill>
                <a:latin typeface="나눔스퀘어"/>
                <a:ea typeface="나눔스퀘어"/>
              </a:rPr>
              <a:t>블록체인 기반 유전체 빅데이터 구축 및 정밀의학 솔루션</a:t>
            </a:r>
            <a:r>
              <a:rPr b="0" lang="en-US" sz="1800" spc="-1" strike="noStrike">
                <a:solidFill>
                  <a:srgbClr val="000000"/>
                </a:solidFill>
                <a:latin typeface="나눔스퀘어"/>
                <a:ea typeface="나눔스퀘어"/>
              </a:rPr>
              <a:t>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05" name="CustomShape 5"/>
          <p:cNvSpPr/>
          <p:nvPr/>
        </p:nvSpPr>
        <p:spPr>
          <a:xfrm>
            <a:off x="138600" y="1791000"/>
            <a:ext cx="4044960" cy="1781640"/>
          </a:xfrm>
          <a:prstGeom prst="wedgeRoundRectCallout">
            <a:avLst>
              <a:gd name="adj1" fmla="val 68468"/>
              <a:gd name="adj2" fmla="val -22190"/>
              <a:gd name="adj3" fmla="val 16667"/>
            </a:avLst>
          </a:prstGeom>
          <a:ln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나눔스퀘어"/>
                <a:ea typeface="나눔스퀘어"/>
              </a:rPr>
              <a:t>의사로서 임상</a:t>
            </a:r>
            <a:r>
              <a:rPr b="0" lang="en-US" sz="2000" spc="-1" strike="noStrike">
                <a:solidFill>
                  <a:srgbClr val="000000"/>
                </a:solidFill>
                <a:latin typeface="나눔스퀘어"/>
                <a:ea typeface="나눔스퀘어"/>
              </a:rPr>
              <a:t>, </a:t>
            </a:r>
            <a:r>
              <a:rPr b="0" lang="en-US" sz="2000" spc="-1" strike="noStrike">
                <a:solidFill>
                  <a:srgbClr val="000000"/>
                </a:solidFill>
                <a:latin typeface="나눔스퀘어"/>
                <a:ea typeface="나눔스퀘어"/>
              </a:rPr>
              <a:t>유전체</a:t>
            </a:r>
            <a:r>
              <a:rPr b="0" lang="en-US" sz="2000" spc="-1" strike="noStrike">
                <a:solidFill>
                  <a:srgbClr val="000000"/>
                </a:solidFill>
                <a:latin typeface="나눔스퀘어"/>
                <a:ea typeface="나눔스퀘어"/>
              </a:rPr>
              <a:t>, </a:t>
            </a:r>
            <a:r>
              <a:rPr b="0" lang="en-US" sz="2000" spc="-1" strike="noStrike">
                <a:solidFill>
                  <a:srgbClr val="000000"/>
                </a:solidFill>
                <a:latin typeface="나눔스퀘어"/>
                <a:ea typeface="나눔스퀘어"/>
              </a:rPr>
              <a:t>모바일</a:t>
            </a:r>
            <a:r>
              <a:rPr b="0" lang="en-US" sz="2000" spc="-1" strike="noStrike">
                <a:solidFill>
                  <a:srgbClr val="000000"/>
                </a:solidFill>
                <a:latin typeface="나눔스퀘어"/>
                <a:ea typeface="나눔스퀘어"/>
              </a:rPr>
              <a:t>/</a:t>
            </a:r>
            <a:r>
              <a:rPr b="0" lang="en-US" sz="2000" spc="-1" strike="noStrike">
                <a:solidFill>
                  <a:srgbClr val="000000"/>
                </a:solidFill>
                <a:latin typeface="나눔스퀘어"/>
                <a:ea typeface="나눔스퀘어"/>
              </a:rPr>
              <a:t>웨어러블 등 다양한 건강 데이터를 다룬 경험을 바탕으로</a:t>
            </a:r>
            <a:r>
              <a:rPr b="0" lang="en-US" sz="2000" spc="-1" strike="noStrike">
                <a:solidFill>
                  <a:srgbClr val="000000"/>
                </a:solidFill>
                <a:latin typeface="나눔스퀘어"/>
                <a:ea typeface="나눔스퀘어"/>
              </a:rPr>
              <a:t>, </a:t>
            </a:r>
            <a:r>
              <a:rPr b="0" lang="en-US" sz="2000" spc="-1" strike="noStrike">
                <a:solidFill>
                  <a:srgbClr val="000000"/>
                </a:solidFill>
                <a:latin typeface="나눔스퀘어"/>
                <a:ea typeface="나눔스퀘어"/>
              </a:rPr>
              <a:t>의학연구 활성화를 위한 생태계를 만들고 싶습니다</a:t>
            </a:r>
            <a:r>
              <a:rPr b="0" lang="en-US" sz="2000" spc="-1" strike="noStrike">
                <a:solidFill>
                  <a:srgbClr val="000000"/>
                </a:solidFill>
                <a:latin typeface="나눔스퀘어"/>
                <a:ea typeface="나눔스퀘어"/>
              </a:rPr>
              <a:t>. </a:t>
            </a:r>
            <a:endParaRPr b="0" lang="en-US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7" dur="indefinite" restart="never" nodeType="tmRoot">
          <p:childTnLst>
            <p:seq>
              <p:cTn id="2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CustomShape 1"/>
          <p:cNvSpPr/>
          <p:nvPr/>
        </p:nvSpPr>
        <p:spPr>
          <a:xfrm>
            <a:off x="838080" y="309600"/>
            <a:ext cx="4943880" cy="1324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1" lang="en-US" sz="4400" spc="-1" strike="noStrike">
                <a:solidFill>
                  <a:srgbClr val="000000"/>
                </a:solidFill>
                <a:latin typeface="나눔스퀘어라운드 ExtraBold"/>
                <a:ea typeface="나눔스퀘어 ExtraBold"/>
              </a:rPr>
              <a:t>해커톤 참여 멤버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07" name="CustomShape 2"/>
          <p:cNvSpPr/>
          <p:nvPr/>
        </p:nvSpPr>
        <p:spPr>
          <a:xfrm>
            <a:off x="838080" y="2028240"/>
            <a:ext cx="10514520" cy="396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  <a:spcBef>
                <a:spcPts val="2001"/>
              </a:spcBef>
              <a:spcAft>
                <a:spcPts val="2999"/>
              </a:spcAft>
            </a:pPr>
            <a:r>
              <a:rPr b="1" lang="en-US" sz="3200" spc="-1" strike="noStrike">
                <a:solidFill>
                  <a:srgbClr val="000000"/>
                </a:solidFill>
                <a:latin typeface="나눔스퀘어 ExtraBold"/>
                <a:ea typeface="나눔스퀘어 ExtraBold"/>
              </a:rPr>
              <a:t>개발 </a:t>
            </a:r>
            <a:r>
              <a:rPr b="1" lang="en-US" sz="3200" spc="-1" strike="noStrike">
                <a:solidFill>
                  <a:srgbClr val="000000"/>
                </a:solidFill>
                <a:latin typeface="나눔스퀘어 ExtraBold"/>
                <a:ea typeface="나눔스퀘어 ExtraBold"/>
              </a:rPr>
              <a:t>: </a:t>
            </a:r>
            <a:r>
              <a:rPr b="1" lang="en-US" sz="3200" spc="-1" strike="noStrike">
                <a:solidFill>
                  <a:srgbClr val="000000"/>
                </a:solidFill>
                <a:latin typeface="나눔스퀘어 ExtraBold"/>
                <a:ea typeface="나눔스퀘어 ExtraBold"/>
              </a:rPr>
              <a:t>이유진</a:t>
            </a:r>
            <a:r>
              <a:rPr b="1" lang="en-US" sz="3200" spc="-1" strike="noStrike">
                <a:solidFill>
                  <a:srgbClr val="000000"/>
                </a:solidFill>
                <a:latin typeface="나눔스퀘어 ExtraBold"/>
                <a:ea typeface="나눔스퀘어 ExtraBold"/>
              </a:rPr>
              <a:t>, </a:t>
            </a:r>
            <a:r>
              <a:rPr b="1" lang="en-US" sz="3200" spc="-1" strike="noStrike">
                <a:solidFill>
                  <a:srgbClr val="000000"/>
                </a:solidFill>
                <a:latin typeface="나눔스퀘어 ExtraBold"/>
                <a:ea typeface="나눔스퀘어 ExtraBold"/>
              </a:rPr>
              <a:t>전재형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2001"/>
              </a:spcBef>
              <a:spcAft>
                <a:spcPts val="2999"/>
              </a:spcAft>
            </a:pPr>
            <a:r>
              <a:rPr b="1" lang="en-US" sz="3200" spc="-1" strike="noStrike">
                <a:solidFill>
                  <a:srgbClr val="000000"/>
                </a:solidFill>
                <a:latin typeface="나눔스퀘어 ExtraBold"/>
                <a:ea typeface="나눔스퀘어 ExtraBold"/>
              </a:rPr>
              <a:t>디자인</a:t>
            </a:r>
            <a:r>
              <a:rPr b="1" lang="en-US" sz="3200" spc="-1" strike="noStrike">
                <a:solidFill>
                  <a:srgbClr val="000000"/>
                </a:solidFill>
                <a:latin typeface="나눔스퀘어 ExtraBold"/>
                <a:ea typeface="나눔스퀘어 ExtraBold"/>
              </a:rPr>
              <a:t>: </a:t>
            </a:r>
            <a:r>
              <a:rPr b="1" lang="en-US" sz="3200" spc="-1" strike="noStrike">
                <a:solidFill>
                  <a:srgbClr val="000000"/>
                </a:solidFill>
                <a:latin typeface="나눔스퀘어 ExtraBold"/>
                <a:ea typeface="나눔스퀘어 ExtraBold"/>
              </a:rPr>
              <a:t>강민지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2001"/>
              </a:spcBef>
              <a:spcAft>
                <a:spcPts val="2999"/>
              </a:spcAft>
            </a:pPr>
            <a:r>
              <a:rPr b="1" lang="en-US" sz="3200" spc="-1" strike="noStrike">
                <a:solidFill>
                  <a:srgbClr val="000000"/>
                </a:solidFill>
                <a:latin typeface="나눔스퀘어 ExtraBold"/>
                <a:ea typeface="나눔스퀘어 ExtraBold"/>
              </a:rPr>
              <a:t>의사</a:t>
            </a:r>
            <a:r>
              <a:rPr b="1" lang="en-US" sz="3200" spc="-1" strike="noStrike">
                <a:solidFill>
                  <a:srgbClr val="000000"/>
                </a:solidFill>
                <a:latin typeface="나눔스퀘어 ExtraBold"/>
                <a:ea typeface="나눔스퀘어 ExtraBold"/>
              </a:rPr>
              <a:t>: </a:t>
            </a:r>
            <a:r>
              <a:rPr b="1" lang="en-US" sz="3200" spc="-1" strike="noStrike">
                <a:solidFill>
                  <a:srgbClr val="000000"/>
                </a:solidFill>
                <a:latin typeface="나눔스퀘어 ExtraBold"/>
                <a:ea typeface="나눔스퀘어 ExtraBold"/>
              </a:rPr>
              <a:t>김재령</a:t>
            </a:r>
            <a:r>
              <a:rPr b="1" lang="en-US" sz="3200" spc="-1" strike="noStrike">
                <a:solidFill>
                  <a:srgbClr val="000000"/>
                </a:solidFill>
                <a:latin typeface="나눔스퀘어 ExtraBold"/>
                <a:ea typeface="나눔스퀘어 ExtraBold"/>
              </a:rPr>
              <a:t>, </a:t>
            </a:r>
            <a:r>
              <a:rPr b="1" lang="en-US" sz="3200" spc="-1" strike="noStrike">
                <a:solidFill>
                  <a:srgbClr val="000000"/>
                </a:solidFill>
                <a:latin typeface="나눔스퀘어 ExtraBold"/>
                <a:ea typeface="나눔스퀘어 ExtraBold"/>
              </a:rPr>
              <a:t>임동희</a:t>
            </a:r>
            <a:endParaRPr b="0" lang="en-US" sz="32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2001"/>
              </a:spcBef>
              <a:spcAft>
                <a:spcPts val="2999"/>
              </a:spcAft>
            </a:pPr>
            <a:endParaRPr b="0" lang="en-US" sz="32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2001"/>
              </a:spcBef>
              <a:spcAft>
                <a:spcPts val="2999"/>
              </a:spcAft>
            </a:pP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9" dur="indefinite" restart="never" nodeType="tmRoot">
          <p:childTnLst>
            <p:seq>
              <p:cTn id="3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CustomShape 1"/>
          <p:cNvSpPr/>
          <p:nvPr/>
        </p:nvSpPr>
        <p:spPr>
          <a:xfrm>
            <a:off x="838080" y="309600"/>
            <a:ext cx="4943880" cy="1324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1" lang="en-US" sz="4400" spc="-1" strike="noStrike">
                <a:solidFill>
                  <a:srgbClr val="000000"/>
                </a:solidFill>
                <a:latin typeface="나눔스퀘어라운드 ExtraBold"/>
                <a:ea typeface="나눔스퀘어 ExtraBold"/>
              </a:rPr>
              <a:t>비전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09" name="CustomShape 2"/>
          <p:cNvSpPr/>
          <p:nvPr/>
        </p:nvSpPr>
        <p:spPr>
          <a:xfrm>
            <a:off x="838080" y="2028240"/>
            <a:ext cx="10514520" cy="396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90000"/>
              </a:lnSpc>
              <a:spcBef>
                <a:spcPts val="2001"/>
              </a:spcBef>
              <a:spcAft>
                <a:spcPts val="2999"/>
              </a:spcAft>
            </a:pPr>
            <a:r>
              <a:rPr b="1" lang="en-US" sz="5400" spc="-1" strike="noStrike">
                <a:solidFill>
                  <a:srgbClr val="4472c4"/>
                </a:solidFill>
                <a:latin typeface="나눔스퀘어 ExtraBold"/>
                <a:ea typeface="나눔스퀘어 ExtraBold"/>
              </a:rPr>
              <a:t>창업가 옆엔 </a:t>
            </a:r>
            <a:r>
              <a:rPr b="1" lang="en-US" sz="5400" spc="-1" strike="noStrike">
                <a:solidFill>
                  <a:srgbClr val="4472c4"/>
                </a:solidFill>
                <a:latin typeface="나눔스퀘어 ExtraBold"/>
                <a:ea typeface="나눔스퀘어 ExtraBold"/>
              </a:rPr>
              <a:t>VC</a:t>
            </a:r>
            <a:endParaRPr b="0" lang="en-US" sz="54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2001"/>
              </a:spcBef>
              <a:spcAft>
                <a:spcPts val="2999"/>
              </a:spcAft>
            </a:pPr>
            <a:r>
              <a:rPr b="1" lang="en-US" sz="5400" spc="-1" strike="noStrike">
                <a:solidFill>
                  <a:srgbClr val="4472c4"/>
                </a:solidFill>
                <a:latin typeface="나눔스퀘어 ExtraBold"/>
                <a:ea typeface="나눔스퀘어 ExtraBold"/>
              </a:rPr>
              <a:t>연구자 옆엔 </a:t>
            </a:r>
            <a:r>
              <a:rPr b="1" lang="en-US" sz="5400" spc="-1" strike="noStrike">
                <a:solidFill>
                  <a:srgbClr val="4472c4"/>
                </a:solidFill>
                <a:latin typeface="나눔스퀘어 ExtraBold"/>
                <a:ea typeface="나눔스퀘어 ExtraBold"/>
              </a:rPr>
              <a:t>Anpanman</a:t>
            </a:r>
            <a:endParaRPr b="0" lang="en-US" sz="54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2001"/>
              </a:spcBef>
              <a:spcAft>
                <a:spcPts val="2999"/>
              </a:spcAft>
            </a:pPr>
            <a:endParaRPr b="0" lang="en-US" sz="54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2001"/>
              </a:spcBef>
              <a:spcAft>
                <a:spcPts val="2999"/>
              </a:spcAft>
            </a:pPr>
            <a:r>
              <a:rPr b="1" lang="en-US" sz="2400" spc="-1" strike="noStrike">
                <a:solidFill>
                  <a:srgbClr val="4472c4"/>
                </a:solidFill>
                <a:latin typeface="나눔스퀘어 ExtraBold"/>
                <a:ea typeface="나눔스퀘어 ExtraBold"/>
              </a:rPr>
              <a:t>연구자의 </a:t>
            </a:r>
            <a:r>
              <a:rPr b="1" lang="en-US" sz="2400" spc="-1" strike="noStrike">
                <a:solidFill>
                  <a:srgbClr val="4472c4"/>
                </a:solidFill>
                <a:latin typeface="나눔스퀘어 ExtraBold"/>
                <a:ea typeface="나눔스퀘어 ExtraBold"/>
              </a:rPr>
              <a:t>First Call</a:t>
            </a:r>
            <a:r>
              <a:rPr b="1" lang="en-US" sz="2400" spc="-1" strike="noStrike">
                <a:solidFill>
                  <a:srgbClr val="4472c4"/>
                </a:solidFill>
                <a:latin typeface="나눔스퀘어 ExtraBold"/>
                <a:ea typeface="나눔스퀘어 ExtraBold"/>
              </a:rPr>
              <a:t>을 받는 연구지원 전문 기업으로 성장하겠습니다</a:t>
            </a:r>
            <a:r>
              <a:rPr b="1" lang="en-US" sz="2400" spc="-1" strike="noStrike">
                <a:solidFill>
                  <a:srgbClr val="4472c4"/>
                </a:solidFill>
                <a:latin typeface="나눔스퀘어 ExtraBold"/>
                <a:ea typeface="나눔스퀘어 ExtraBold"/>
              </a:rPr>
              <a:t>.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1" dur="indefinite" restart="never" nodeType="tmRoot">
          <p:childTnLst>
            <p:seq>
              <p:cTn id="3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CustomShape 1"/>
          <p:cNvSpPr/>
          <p:nvPr/>
        </p:nvSpPr>
        <p:spPr>
          <a:xfrm>
            <a:off x="838080" y="309600"/>
            <a:ext cx="4943880" cy="1324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1" lang="en-US" sz="4400" spc="-1" strike="noStrike">
                <a:solidFill>
                  <a:srgbClr val="000000"/>
                </a:solidFill>
                <a:latin typeface="나눔스퀘어라운드 ExtraBold"/>
                <a:ea typeface="나눔스퀘어 ExtraBold"/>
              </a:rPr>
              <a:t>Q&amp;A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11" name="CustomShape 2"/>
          <p:cNvSpPr/>
          <p:nvPr/>
        </p:nvSpPr>
        <p:spPr>
          <a:xfrm>
            <a:off x="838080" y="2028240"/>
            <a:ext cx="10514520" cy="396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3" dur="indefinite" restart="never" nodeType="tmRoot">
          <p:childTnLst>
            <p:seq>
              <p:cTn id="3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CustomShape 1"/>
          <p:cNvSpPr/>
          <p:nvPr/>
        </p:nvSpPr>
        <p:spPr>
          <a:xfrm>
            <a:off x="838080" y="365040"/>
            <a:ext cx="10514520" cy="1324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1" lang="en-US" sz="4400" spc="-1" strike="noStrike">
                <a:solidFill>
                  <a:srgbClr val="000000"/>
                </a:solidFill>
                <a:latin typeface="나눔스퀘어라운드 ExtraBold"/>
                <a:ea typeface="나눔스퀘어 ExtraBold"/>
              </a:rPr>
              <a:t>별첨</a:t>
            </a:r>
            <a:r>
              <a:rPr b="1" lang="en-US" sz="4400" spc="-1" strike="noStrike">
                <a:solidFill>
                  <a:srgbClr val="000000"/>
                </a:solidFill>
                <a:latin typeface="나눔스퀘어라운드 ExtraBold"/>
                <a:ea typeface="나눔스퀘어 ExtraBold"/>
              </a:rPr>
              <a:t>: </a:t>
            </a:r>
            <a:r>
              <a:rPr b="1" lang="en-US" sz="4400" spc="-1" strike="noStrike">
                <a:solidFill>
                  <a:srgbClr val="000000"/>
                </a:solidFill>
                <a:latin typeface="나눔스퀘어라운드 ExtraBold"/>
                <a:ea typeface="나눔스퀘어 ExtraBold"/>
              </a:rPr>
              <a:t>심평원 빅데이터 이용 현황 </a:t>
            </a:r>
            <a:endParaRPr b="0" lang="en-US" sz="4400" spc="-1" strike="noStrike">
              <a:latin typeface="Arial"/>
            </a:endParaRPr>
          </a:p>
        </p:txBody>
      </p:sp>
      <p:graphicFrame>
        <p:nvGraphicFramePr>
          <p:cNvPr id="213" name="차트 7"/>
          <p:cNvGraphicFramePr/>
          <p:nvPr/>
        </p:nvGraphicFramePr>
        <p:xfrm>
          <a:off x="2031840" y="1439280"/>
          <a:ext cx="8127360" cy="541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14" name="CustomShape 2"/>
          <p:cNvSpPr/>
          <p:nvPr/>
        </p:nvSpPr>
        <p:spPr>
          <a:xfrm>
            <a:off x="9026280" y="3766320"/>
            <a:ext cx="1729440" cy="576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나눔스퀘어"/>
                <a:ea typeface="나눔스퀘어"/>
              </a:rPr>
              <a:t>121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나눔스퀘어"/>
                <a:ea typeface="나눔스퀘어"/>
              </a:rPr>
              <a:t>(8</a:t>
            </a:r>
            <a:r>
              <a:rPr b="0" lang="en-US" sz="1600" spc="-1" strike="noStrike">
                <a:solidFill>
                  <a:srgbClr val="000000"/>
                </a:solidFill>
                <a:latin typeface="나눔스퀘어"/>
                <a:ea typeface="나눔스퀘어"/>
              </a:rPr>
              <a:t>월</a:t>
            </a:r>
            <a:r>
              <a:rPr b="0" lang="en-US" sz="1600" spc="-1" strike="noStrike">
                <a:solidFill>
                  <a:srgbClr val="000000"/>
                </a:solidFill>
                <a:latin typeface="나눔스퀘어"/>
                <a:ea typeface="나눔스퀘어"/>
              </a:rPr>
              <a:t>)</a:t>
            </a:r>
            <a:endParaRPr b="0" lang="en-US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5" dur="indefinite" restart="never" nodeType="tmRoot">
          <p:childTnLst>
            <p:seq>
              <p:cTn id="3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CustomShape 1"/>
          <p:cNvSpPr/>
          <p:nvPr/>
        </p:nvSpPr>
        <p:spPr>
          <a:xfrm>
            <a:off x="838080" y="365040"/>
            <a:ext cx="10514520" cy="1324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1" lang="en-US" sz="4400" spc="-1" strike="noStrike">
                <a:solidFill>
                  <a:srgbClr val="000000"/>
                </a:solidFill>
                <a:latin typeface="나눔스퀘어라운드 ExtraBold"/>
                <a:ea typeface="나눔스퀘어라운드 ExtraBold"/>
              </a:rPr>
              <a:t>목차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86" name="CustomShape 2"/>
          <p:cNvSpPr/>
          <p:nvPr/>
        </p:nvSpPr>
        <p:spPr>
          <a:xfrm>
            <a:off x="838080" y="1825560"/>
            <a:ext cx="10514520" cy="4350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228600" indent="-2275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나눔스퀘어"/>
                <a:ea typeface="나눔스퀘어"/>
              </a:rPr>
              <a:t>문제</a:t>
            </a:r>
            <a:endParaRPr b="0" lang="en-US" sz="2800" spc="-1" strike="noStrike">
              <a:latin typeface="Arial"/>
            </a:endParaRPr>
          </a:p>
          <a:p>
            <a:pPr marL="228600" indent="-2275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나눔스퀘어"/>
                <a:ea typeface="나눔스퀘어"/>
              </a:rPr>
              <a:t>솔루션</a:t>
            </a:r>
            <a:endParaRPr b="0" lang="en-US" sz="2800" spc="-1" strike="noStrike">
              <a:latin typeface="Arial"/>
            </a:endParaRPr>
          </a:p>
          <a:p>
            <a:pPr marL="228600" indent="-2275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나눔스퀘어"/>
                <a:ea typeface="나눔스퀘어"/>
              </a:rPr>
              <a:t>예시 </a:t>
            </a:r>
            <a:endParaRPr b="0" lang="en-US" sz="2800" spc="-1" strike="noStrike">
              <a:latin typeface="Arial"/>
            </a:endParaRPr>
          </a:p>
          <a:p>
            <a:pPr marL="228600" indent="-2275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나눔스퀘어"/>
                <a:ea typeface="나눔스퀘어"/>
              </a:rPr>
              <a:t>비즈니스모델</a:t>
            </a:r>
            <a:endParaRPr b="0" lang="en-US" sz="2800" spc="-1" strike="noStrike">
              <a:latin typeface="Arial"/>
            </a:endParaRPr>
          </a:p>
          <a:p>
            <a:pPr marL="228600" indent="-2275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나눔스퀘어"/>
                <a:ea typeface="나눔스퀘어"/>
              </a:rPr>
              <a:t>시장성</a:t>
            </a:r>
            <a:endParaRPr b="0" lang="en-US" sz="2800" spc="-1" strike="noStrike">
              <a:latin typeface="Arial"/>
            </a:endParaRPr>
          </a:p>
          <a:p>
            <a:pPr marL="228600" indent="-2275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나눔스퀘어"/>
                <a:ea typeface="나눔스퀘어"/>
              </a:rPr>
              <a:t>경쟁력 포지션</a:t>
            </a:r>
            <a:endParaRPr b="0" lang="en-US" sz="2800" spc="-1" strike="noStrike">
              <a:latin typeface="Arial"/>
            </a:endParaRPr>
          </a:p>
          <a:p>
            <a:pPr marL="228600" indent="-2275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나눔스퀘어"/>
                <a:ea typeface="나눔스퀘어"/>
              </a:rPr>
              <a:t>창업팀</a:t>
            </a:r>
            <a:endParaRPr b="0" lang="en-US" sz="2800" spc="-1" strike="noStrike">
              <a:latin typeface="Arial"/>
            </a:endParaRPr>
          </a:p>
          <a:p>
            <a:pPr marL="228600" indent="-2275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나눔스퀘어"/>
                <a:ea typeface="나눔스퀘어"/>
              </a:rPr>
              <a:t>비전</a:t>
            </a:r>
            <a:endParaRPr b="0" lang="en-US" sz="2800" spc="-1" strike="noStrike">
              <a:latin typeface="Arial"/>
            </a:endParaRPr>
          </a:p>
          <a:p>
            <a:pPr marL="228600" indent="-2275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나눔스퀘어"/>
                <a:ea typeface="나눔스퀘어"/>
              </a:rPr>
              <a:t>Q&amp;A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CustomShape 1"/>
          <p:cNvSpPr/>
          <p:nvPr/>
        </p:nvSpPr>
        <p:spPr>
          <a:xfrm>
            <a:off x="838080" y="365040"/>
            <a:ext cx="10514520" cy="1324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1" lang="en-US" sz="4400" spc="-1" strike="noStrike">
                <a:solidFill>
                  <a:srgbClr val="000000"/>
                </a:solidFill>
                <a:latin typeface="나눔스퀘어 Bold"/>
                <a:ea typeface="나눔스퀘어라운드 ExtraBold"/>
              </a:rPr>
              <a:t>문제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88" name="CustomShape 2"/>
          <p:cNvSpPr/>
          <p:nvPr/>
        </p:nvSpPr>
        <p:spPr>
          <a:xfrm>
            <a:off x="838080" y="2948400"/>
            <a:ext cx="10514520" cy="1927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b="1" lang="en-US" sz="5400" spc="-1" strike="noStrike">
                <a:solidFill>
                  <a:srgbClr val="4472c4"/>
                </a:solidFill>
                <a:latin typeface="나눔스퀘어 ExtraBold"/>
                <a:ea typeface="나눔스퀘어 ExtraBold"/>
              </a:rPr>
              <a:t>연구자가 데이터를 분석하기 </a:t>
            </a:r>
            <a:endParaRPr b="0" lang="en-US" sz="54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b="1" lang="en-US" sz="5400" spc="-1" strike="noStrike">
                <a:solidFill>
                  <a:srgbClr val="4472c4"/>
                </a:solidFill>
                <a:latin typeface="나눔스퀘어 ExtraBold"/>
                <a:ea typeface="나눔스퀘어 ExtraBold"/>
              </a:rPr>
              <a:t>매우 어려움</a:t>
            </a:r>
            <a:endParaRPr b="0" lang="en-US" sz="5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CustomShape 1"/>
          <p:cNvSpPr/>
          <p:nvPr/>
        </p:nvSpPr>
        <p:spPr>
          <a:xfrm>
            <a:off x="7602840" y="1163880"/>
            <a:ext cx="373752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latin typeface="Arial"/>
                <a:ea typeface="나눔스퀘어 ExtraBold"/>
              </a:rPr>
              <a:t>연구 자체에 집중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90" name="CustomShape 2"/>
          <p:cNvSpPr/>
          <p:nvPr/>
        </p:nvSpPr>
        <p:spPr>
          <a:xfrm>
            <a:off x="1938240" y="1991520"/>
            <a:ext cx="2679120" cy="516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나눔스퀘어 Bold"/>
                <a:ea typeface="나눔스퀘어 Bold"/>
              </a:rPr>
              <a:t>  </a:t>
            </a:r>
            <a:r>
              <a:rPr b="0" lang="en-US" sz="2800" spc="-1" strike="noStrike">
                <a:solidFill>
                  <a:srgbClr val="000000"/>
                </a:solidFill>
                <a:latin typeface="나눔스퀘어 Bold"/>
                <a:ea typeface="나눔스퀘어 Bold"/>
              </a:rPr>
              <a:t>연구가설 수립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91" name="CustomShape 3"/>
          <p:cNvSpPr/>
          <p:nvPr/>
        </p:nvSpPr>
        <p:spPr>
          <a:xfrm>
            <a:off x="1088280" y="1163880"/>
            <a:ext cx="405756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latin typeface="Arial"/>
                <a:ea typeface="나눔스퀘어 ExtraBold"/>
              </a:rPr>
              <a:t>모든 과정 직접 수행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92" name="CustomShape 4"/>
          <p:cNvSpPr/>
          <p:nvPr/>
        </p:nvSpPr>
        <p:spPr>
          <a:xfrm>
            <a:off x="1644120" y="1952640"/>
            <a:ext cx="3047760" cy="555120"/>
          </a:xfrm>
          <a:prstGeom prst="roundRect">
            <a:avLst>
              <a:gd name="adj" fmla="val 16667"/>
            </a:avLst>
          </a:prstGeom>
          <a:noFill/>
          <a:ln w="2844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93" name="그림 71" descr=""/>
          <p:cNvPicPr/>
          <p:nvPr/>
        </p:nvPicPr>
        <p:blipFill>
          <a:blip r:embed="rId1"/>
          <a:stretch/>
        </p:blipFill>
        <p:spPr>
          <a:xfrm rot="16200000">
            <a:off x="5476680" y="3121560"/>
            <a:ext cx="1625040" cy="1625040"/>
          </a:xfrm>
          <a:prstGeom prst="rect">
            <a:avLst/>
          </a:prstGeom>
          <a:ln>
            <a:noFill/>
          </a:ln>
        </p:spPr>
      </p:pic>
      <p:sp>
        <p:nvSpPr>
          <p:cNvPr id="94" name="CustomShape 5"/>
          <p:cNvSpPr/>
          <p:nvPr/>
        </p:nvSpPr>
        <p:spPr>
          <a:xfrm>
            <a:off x="2310480" y="417240"/>
            <a:ext cx="129132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latin typeface="나눔스퀘어 ExtraBold"/>
                <a:ea typeface="나눔스퀘어 ExtraBold"/>
              </a:rPr>
              <a:t>As-Is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95" name="CustomShape 6"/>
          <p:cNvSpPr/>
          <p:nvPr/>
        </p:nvSpPr>
        <p:spPr>
          <a:xfrm>
            <a:off x="8669160" y="417240"/>
            <a:ext cx="145296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latin typeface="나눔스퀘어 ExtraBold"/>
                <a:ea typeface="나눔스퀘어 ExtraBold"/>
              </a:rPr>
              <a:t>To-Be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96" name="CustomShape 7"/>
          <p:cNvSpPr/>
          <p:nvPr/>
        </p:nvSpPr>
        <p:spPr>
          <a:xfrm flipH="1">
            <a:off x="3018240" y="2599560"/>
            <a:ext cx="196200" cy="290880"/>
          </a:xfrm>
          <a:prstGeom prst="down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97" name="CustomShape 8"/>
          <p:cNvSpPr/>
          <p:nvPr/>
        </p:nvSpPr>
        <p:spPr>
          <a:xfrm>
            <a:off x="1938240" y="3015720"/>
            <a:ext cx="2679120" cy="516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나눔스퀘어 Bold"/>
                <a:ea typeface="나눔스퀘어 Bold"/>
              </a:rPr>
              <a:t>데이터 정리 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98" name="CustomShape 9"/>
          <p:cNvSpPr/>
          <p:nvPr/>
        </p:nvSpPr>
        <p:spPr>
          <a:xfrm>
            <a:off x="1644120" y="2976840"/>
            <a:ext cx="3047760" cy="555120"/>
          </a:xfrm>
          <a:prstGeom prst="roundRect">
            <a:avLst>
              <a:gd name="adj" fmla="val 16667"/>
            </a:avLst>
          </a:prstGeom>
          <a:noFill/>
          <a:ln w="2844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9" name="CustomShape 10"/>
          <p:cNvSpPr/>
          <p:nvPr/>
        </p:nvSpPr>
        <p:spPr>
          <a:xfrm>
            <a:off x="1643760" y="4029480"/>
            <a:ext cx="3047760" cy="555120"/>
          </a:xfrm>
          <a:prstGeom prst="roundRect">
            <a:avLst>
              <a:gd name="adj" fmla="val 16667"/>
            </a:avLst>
          </a:prstGeom>
          <a:noFill/>
          <a:ln w="2844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0" name="CustomShape 11"/>
          <p:cNvSpPr/>
          <p:nvPr/>
        </p:nvSpPr>
        <p:spPr>
          <a:xfrm>
            <a:off x="1742400" y="4007880"/>
            <a:ext cx="2679120" cy="516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나눔스퀘어 Bold"/>
                <a:ea typeface="나눔스퀘어 Bold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나눔스퀘어 Bold"/>
                <a:ea typeface="나눔스퀘어 Bold"/>
              </a:rPr>
              <a:t>통계 분석 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01" name="CustomShape 12"/>
          <p:cNvSpPr/>
          <p:nvPr/>
        </p:nvSpPr>
        <p:spPr>
          <a:xfrm flipH="1">
            <a:off x="3025800" y="3620880"/>
            <a:ext cx="196200" cy="290880"/>
          </a:xfrm>
          <a:prstGeom prst="down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02" name="CustomShape 13"/>
          <p:cNvSpPr/>
          <p:nvPr/>
        </p:nvSpPr>
        <p:spPr>
          <a:xfrm>
            <a:off x="1885680" y="5071320"/>
            <a:ext cx="2984400" cy="516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나눔스퀘어 Bold"/>
                <a:ea typeface="나눔스퀘어 Bold"/>
              </a:rPr>
              <a:t>표</a:t>
            </a:r>
            <a:r>
              <a:rPr b="0" lang="en-US" sz="2800" spc="-1" strike="noStrike">
                <a:solidFill>
                  <a:srgbClr val="000000"/>
                </a:solidFill>
                <a:latin typeface="나눔스퀘어 Bold"/>
                <a:ea typeface="나눔스퀘어 Bold"/>
              </a:rPr>
              <a:t>/</a:t>
            </a:r>
            <a:r>
              <a:rPr b="0" lang="en-US" sz="2800" spc="-1" strike="noStrike">
                <a:solidFill>
                  <a:srgbClr val="000000"/>
                </a:solidFill>
                <a:latin typeface="나눔스퀘어 Bold"/>
                <a:ea typeface="나눔스퀘어 Bold"/>
              </a:rPr>
              <a:t>그림 정리 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03" name="CustomShape 14"/>
          <p:cNvSpPr/>
          <p:nvPr/>
        </p:nvSpPr>
        <p:spPr>
          <a:xfrm>
            <a:off x="1644120" y="5042880"/>
            <a:ext cx="3047760" cy="555120"/>
          </a:xfrm>
          <a:prstGeom prst="roundRect">
            <a:avLst>
              <a:gd name="adj" fmla="val 16667"/>
            </a:avLst>
          </a:prstGeom>
          <a:noFill/>
          <a:ln w="2844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4" name="CustomShape 15"/>
          <p:cNvSpPr/>
          <p:nvPr/>
        </p:nvSpPr>
        <p:spPr>
          <a:xfrm flipH="1">
            <a:off x="3025800" y="4676760"/>
            <a:ext cx="196200" cy="290880"/>
          </a:xfrm>
          <a:prstGeom prst="down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05" name="CustomShape 16"/>
          <p:cNvSpPr/>
          <p:nvPr/>
        </p:nvSpPr>
        <p:spPr>
          <a:xfrm>
            <a:off x="1632960" y="6095520"/>
            <a:ext cx="3047760" cy="555120"/>
          </a:xfrm>
          <a:prstGeom prst="roundRect">
            <a:avLst>
              <a:gd name="adj" fmla="val 16667"/>
            </a:avLst>
          </a:prstGeom>
          <a:noFill/>
          <a:ln w="2844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6" name="CustomShape 17"/>
          <p:cNvSpPr/>
          <p:nvPr/>
        </p:nvSpPr>
        <p:spPr>
          <a:xfrm>
            <a:off x="1820160" y="6059520"/>
            <a:ext cx="2679120" cy="516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나눔스퀘어 Bold"/>
                <a:ea typeface="나눔스퀘어 Bold"/>
              </a:rPr>
              <a:t>논문 작성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07" name="CustomShape 18"/>
          <p:cNvSpPr/>
          <p:nvPr/>
        </p:nvSpPr>
        <p:spPr>
          <a:xfrm flipH="1">
            <a:off x="3015360" y="5686920"/>
            <a:ext cx="196200" cy="290880"/>
          </a:xfrm>
          <a:prstGeom prst="down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08" name="CustomShape 19"/>
          <p:cNvSpPr/>
          <p:nvPr/>
        </p:nvSpPr>
        <p:spPr>
          <a:xfrm flipH="1">
            <a:off x="9343800" y="2599560"/>
            <a:ext cx="196200" cy="290880"/>
          </a:xfrm>
          <a:prstGeom prst="down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09" name="CustomShape 20"/>
          <p:cNvSpPr/>
          <p:nvPr/>
        </p:nvSpPr>
        <p:spPr>
          <a:xfrm>
            <a:off x="7907400" y="2978280"/>
            <a:ext cx="3047760" cy="2609280"/>
          </a:xfrm>
          <a:prstGeom prst="roundRect">
            <a:avLst>
              <a:gd name="adj" fmla="val 16667"/>
            </a:avLst>
          </a:prstGeom>
          <a:noFill/>
          <a:ln w="2844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0" name="CustomShape 21"/>
          <p:cNvSpPr/>
          <p:nvPr/>
        </p:nvSpPr>
        <p:spPr>
          <a:xfrm>
            <a:off x="8084520" y="6072120"/>
            <a:ext cx="2679120" cy="516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나눔스퀘어 Bold"/>
                <a:ea typeface="나눔스퀘어 Bold"/>
              </a:rPr>
              <a:t>논문 작성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11" name="CustomShape 22"/>
          <p:cNvSpPr/>
          <p:nvPr/>
        </p:nvSpPr>
        <p:spPr>
          <a:xfrm>
            <a:off x="7900200" y="6090840"/>
            <a:ext cx="3047760" cy="555120"/>
          </a:xfrm>
          <a:prstGeom prst="roundRect">
            <a:avLst>
              <a:gd name="adj" fmla="val 16667"/>
            </a:avLst>
          </a:prstGeom>
          <a:noFill/>
          <a:ln w="2844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2" name="CustomShape 23"/>
          <p:cNvSpPr/>
          <p:nvPr/>
        </p:nvSpPr>
        <p:spPr>
          <a:xfrm flipH="1">
            <a:off x="9347040" y="5682240"/>
            <a:ext cx="196200" cy="290880"/>
          </a:xfrm>
          <a:prstGeom prst="down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13" name="CustomShape 24"/>
          <p:cNvSpPr/>
          <p:nvPr/>
        </p:nvSpPr>
        <p:spPr>
          <a:xfrm>
            <a:off x="8130240" y="5018040"/>
            <a:ext cx="2679120" cy="516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나눔스퀘어 Bold"/>
                <a:ea typeface="나눔스퀘어 Bold"/>
              </a:rPr>
              <a:t>연구 맞춤형 앱 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114" name="그림 8" descr=""/>
          <p:cNvPicPr/>
          <p:nvPr/>
        </p:nvPicPr>
        <p:blipFill>
          <a:blip r:embed="rId2"/>
          <a:stretch/>
        </p:blipFill>
        <p:spPr>
          <a:xfrm>
            <a:off x="8672400" y="3393360"/>
            <a:ext cx="1449720" cy="1392480"/>
          </a:xfrm>
          <a:prstGeom prst="rect">
            <a:avLst/>
          </a:prstGeom>
          <a:ln>
            <a:noFill/>
          </a:ln>
        </p:spPr>
      </p:pic>
      <p:pic>
        <p:nvPicPr>
          <p:cNvPr id="115" name="그림 5" descr=""/>
          <p:cNvPicPr/>
          <p:nvPr/>
        </p:nvPicPr>
        <p:blipFill>
          <a:blip r:embed="rId3"/>
          <a:stretch/>
        </p:blipFill>
        <p:spPr>
          <a:xfrm>
            <a:off x="1820160" y="6163560"/>
            <a:ext cx="412200" cy="412200"/>
          </a:xfrm>
          <a:prstGeom prst="rect">
            <a:avLst/>
          </a:prstGeom>
          <a:ln>
            <a:noFill/>
          </a:ln>
        </p:spPr>
      </p:pic>
      <p:pic>
        <p:nvPicPr>
          <p:cNvPr id="116" name="그림 154" descr=""/>
          <p:cNvPicPr/>
          <p:nvPr/>
        </p:nvPicPr>
        <p:blipFill>
          <a:blip r:embed="rId4"/>
          <a:stretch/>
        </p:blipFill>
        <p:spPr>
          <a:xfrm>
            <a:off x="8092080" y="6163560"/>
            <a:ext cx="412200" cy="412200"/>
          </a:xfrm>
          <a:prstGeom prst="rect">
            <a:avLst/>
          </a:prstGeom>
          <a:ln>
            <a:noFill/>
          </a:ln>
        </p:spPr>
      </p:pic>
      <p:pic>
        <p:nvPicPr>
          <p:cNvPr id="117" name="그림 7" descr=""/>
          <p:cNvPicPr/>
          <p:nvPr/>
        </p:nvPicPr>
        <p:blipFill>
          <a:blip r:embed="rId5"/>
          <a:stretch/>
        </p:blipFill>
        <p:spPr>
          <a:xfrm>
            <a:off x="1815840" y="2008080"/>
            <a:ext cx="416520" cy="416520"/>
          </a:xfrm>
          <a:prstGeom prst="rect">
            <a:avLst/>
          </a:prstGeom>
          <a:ln>
            <a:noFill/>
          </a:ln>
        </p:spPr>
      </p:pic>
      <p:sp>
        <p:nvSpPr>
          <p:cNvPr id="118" name="CustomShape 25"/>
          <p:cNvSpPr/>
          <p:nvPr/>
        </p:nvSpPr>
        <p:spPr>
          <a:xfrm>
            <a:off x="8194680" y="1991520"/>
            <a:ext cx="2679120" cy="516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나눔스퀘어 Bold"/>
                <a:ea typeface="나눔스퀘어 Bold"/>
              </a:rPr>
              <a:t>  </a:t>
            </a:r>
            <a:r>
              <a:rPr b="0" lang="en-US" sz="2800" spc="-1" strike="noStrike">
                <a:solidFill>
                  <a:srgbClr val="000000"/>
                </a:solidFill>
                <a:latin typeface="나눔스퀘어 Bold"/>
                <a:ea typeface="나눔스퀘어 Bold"/>
              </a:rPr>
              <a:t>연구가설 수립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19" name="CustomShape 26"/>
          <p:cNvSpPr/>
          <p:nvPr/>
        </p:nvSpPr>
        <p:spPr>
          <a:xfrm>
            <a:off x="7900200" y="1952640"/>
            <a:ext cx="3047760" cy="555120"/>
          </a:xfrm>
          <a:prstGeom prst="roundRect">
            <a:avLst>
              <a:gd name="adj" fmla="val 16667"/>
            </a:avLst>
          </a:prstGeom>
          <a:noFill/>
          <a:ln w="2844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20" name="그림 158" descr=""/>
          <p:cNvPicPr/>
          <p:nvPr/>
        </p:nvPicPr>
        <p:blipFill>
          <a:blip r:embed="rId6"/>
          <a:stretch/>
        </p:blipFill>
        <p:spPr>
          <a:xfrm>
            <a:off x="8071920" y="2008080"/>
            <a:ext cx="416520" cy="416520"/>
          </a:xfrm>
          <a:prstGeom prst="rect">
            <a:avLst/>
          </a:prstGeom>
          <a:ln>
            <a:noFill/>
          </a:ln>
        </p:spPr>
      </p:pic>
      <p:pic>
        <p:nvPicPr>
          <p:cNvPr id="121" name="그림 8" descr=""/>
          <p:cNvPicPr/>
          <p:nvPr/>
        </p:nvPicPr>
        <p:blipFill>
          <a:blip r:embed="rId7"/>
          <a:stretch/>
        </p:blipFill>
        <p:spPr>
          <a:xfrm>
            <a:off x="1815840" y="3042720"/>
            <a:ext cx="446040" cy="446040"/>
          </a:xfrm>
          <a:prstGeom prst="rect">
            <a:avLst/>
          </a:prstGeom>
          <a:ln>
            <a:noFill/>
          </a:ln>
        </p:spPr>
      </p:pic>
      <p:pic>
        <p:nvPicPr>
          <p:cNvPr id="122" name="그림 9" descr=""/>
          <p:cNvPicPr/>
          <p:nvPr/>
        </p:nvPicPr>
        <p:blipFill>
          <a:blip r:embed="rId8"/>
          <a:stretch/>
        </p:blipFill>
        <p:spPr>
          <a:xfrm>
            <a:off x="1766520" y="4088160"/>
            <a:ext cx="465840" cy="465840"/>
          </a:xfrm>
          <a:prstGeom prst="rect">
            <a:avLst/>
          </a:prstGeom>
          <a:ln>
            <a:noFill/>
          </a:ln>
        </p:spPr>
      </p:pic>
      <p:pic>
        <p:nvPicPr>
          <p:cNvPr id="123" name="그림 10" descr=""/>
          <p:cNvPicPr/>
          <p:nvPr/>
        </p:nvPicPr>
        <p:blipFill>
          <a:blip r:embed="rId9"/>
          <a:stretch/>
        </p:blipFill>
        <p:spPr>
          <a:xfrm>
            <a:off x="1739880" y="5091120"/>
            <a:ext cx="492480" cy="4924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CustomShape 1"/>
          <p:cNvSpPr/>
          <p:nvPr/>
        </p:nvSpPr>
        <p:spPr>
          <a:xfrm>
            <a:off x="838080" y="365040"/>
            <a:ext cx="10514520" cy="1324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1" lang="en-US" sz="4400" spc="-1" strike="noStrike">
                <a:solidFill>
                  <a:srgbClr val="000000"/>
                </a:solidFill>
                <a:latin typeface="나눔스퀘어라운드 ExtraBold"/>
                <a:ea typeface="나눔스퀘어 ExtraBold"/>
              </a:rPr>
              <a:t>솔루션</a:t>
            </a:r>
            <a:r>
              <a:rPr b="1" lang="en-US" sz="4400" spc="-1" strike="noStrike">
                <a:solidFill>
                  <a:srgbClr val="000000"/>
                </a:solidFill>
                <a:latin typeface="나눔스퀘어라운드 ExtraBold"/>
                <a:ea typeface="나눔스퀘어 ExtraBold"/>
              </a:rPr>
              <a:t>: </a:t>
            </a:r>
            <a:r>
              <a:rPr b="1" lang="en-US" sz="4400" spc="-1" strike="noStrike">
                <a:solidFill>
                  <a:srgbClr val="000000"/>
                </a:solidFill>
                <a:latin typeface="나눔스퀘어라운드 ExtraBold"/>
                <a:ea typeface="나눔스퀘어 ExtraBold"/>
              </a:rPr>
              <a:t>맞춤형 의학 통계 앱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25" name="CustomShape 2"/>
          <p:cNvSpPr/>
          <p:nvPr/>
        </p:nvSpPr>
        <p:spPr>
          <a:xfrm>
            <a:off x="879840" y="4681440"/>
            <a:ext cx="5055840" cy="2008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457200" indent="-45612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나눔스퀘어"/>
                <a:ea typeface="나눔스퀘어"/>
              </a:rPr>
              <a:t>자체 </a:t>
            </a:r>
            <a:r>
              <a:rPr b="0" lang="en-US" sz="2800" spc="-1" strike="noStrike">
                <a:solidFill>
                  <a:srgbClr val="000000"/>
                </a:solidFill>
                <a:latin typeface="나눔스퀘어"/>
                <a:ea typeface="나눔스퀘어"/>
              </a:rPr>
              <a:t>R </a:t>
            </a:r>
            <a:r>
              <a:rPr b="0" lang="en-US" sz="2800" spc="-1" strike="noStrike">
                <a:solidFill>
                  <a:srgbClr val="000000"/>
                </a:solidFill>
                <a:latin typeface="나눔스퀘어"/>
                <a:ea typeface="나눔스퀘어"/>
              </a:rPr>
              <a:t>통계 패키지 보유</a:t>
            </a:r>
            <a:endParaRPr b="0" lang="en-US" sz="2800" spc="-1" strike="noStrike">
              <a:latin typeface="Arial"/>
            </a:endParaRPr>
          </a:p>
          <a:p>
            <a:pPr marL="457200" indent="-45612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나눔스퀘어"/>
                <a:ea typeface="나눔스퀘어"/>
              </a:rPr>
              <a:t>자체 빅데이터 분석 환경 구축</a:t>
            </a:r>
            <a:endParaRPr b="0" lang="en-US" sz="2800" spc="-1" strike="noStrike">
              <a:latin typeface="Arial"/>
            </a:endParaRPr>
          </a:p>
          <a:p>
            <a:pPr marL="457200" indent="-45612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나눔스퀘어"/>
                <a:ea typeface="나눔스퀘어"/>
              </a:rPr>
              <a:t>Web app </a:t>
            </a:r>
            <a:r>
              <a:rPr b="0" lang="en-US" sz="2800" spc="-1" strike="noStrike">
                <a:solidFill>
                  <a:srgbClr val="000000"/>
                </a:solidFill>
                <a:latin typeface="나눔스퀘어"/>
                <a:ea typeface="나눔스퀘어"/>
              </a:rPr>
              <a:t>개발 능력 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endParaRPr b="0" lang="en-US" sz="2800" spc="-1" strike="noStrike">
              <a:latin typeface="Arial"/>
            </a:endParaRPr>
          </a:p>
        </p:txBody>
      </p:sp>
      <p:sp>
        <p:nvSpPr>
          <p:cNvPr id="126" name="CustomShape 3"/>
          <p:cNvSpPr/>
          <p:nvPr/>
        </p:nvSpPr>
        <p:spPr>
          <a:xfrm>
            <a:off x="714240" y="2148120"/>
            <a:ext cx="5245560" cy="4563360"/>
          </a:xfrm>
          <a:prstGeom prst="roundRect">
            <a:avLst>
              <a:gd name="adj" fmla="val 9871"/>
            </a:avLst>
          </a:prstGeom>
          <a:noFill/>
          <a:ln w="28440">
            <a:solidFill>
              <a:srgbClr val="ff6699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7" name="CustomShape 4"/>
          <p:cNvSpPr/>
          <p:nvPr/>
        </p:nvSpPr>
        <p:spPr>
          <a:xfrm>
            <a:off x="1351440" y="2400840"/>
            <a:ext cx="4014360" cy="82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ff6699"/>
                </a:solidFill>
                <a:latin typeface="나눔스퀘어 ExtraBold"/>
                <a:ea typeface="나눔스퀘어 ExtraBold"/>
              </a:rPr>
              <a:t>1. 24</a:t>
            </a:r>
            <a:r>
              <a:rPr b="1" lang="en-US" sz="2400" spc="-1" strike="noStrike">
                <a:solidFill>
                  <a:srgbClr val="ff6699"/>
                </a:solidFill>
                <a:latin typeface="나눔스퀘어 ExtraBold"/>
                <a:ea typeface="나눔스퀘어 ExtraBold"/>
              </a:rPr>
              <a:t>시간內 앱 개발 능력</a:t>
            </a:r>
            <a:endParaRPr b="0" lang="en-US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</p:txBody>
      </p:sp>
      <p:sp>
        <p:nvSpPr>
          <p:cNvPr id="128" name="CustomShape 5"/>
          <p:cNvSpPr/>
          <p:nvPr/>
        </p:nvSpPr>
        <p:spPr>
          <a:xfrm>
            <a:off x="6274080" y="2148120"/>
            <a:ext cx="5245560" cy="4563360"/>
          </a:xfrm>
          <a:prstGeom prst="roundRect">
            <a:avLst>
              <a:gd name="adj" fmla="val 9871"/>
            </a:avLst>
          </a:prstGeom>
          <a:noFill/>
          <a:ln w="28440">
            <a:solidFill>
              <a:srgbClr val="ff6699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9" name="CustomShape 6"/>
          <p:cNvSpPr/>
          <p:nvPr/>
        </p:nvSpPr>
        <p:spPr>
          <a:xfrm>
            <a:off x="6984720" y="2400840"/>
            <a:ext cx="4014360" cy="82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ff6699"/>
                </a:solidFill>
                <a:latin typeface="나눔스퀘어 ExtraBold"/>
                <a:ea typeface="나눔스퀘어 ExtraBold"/>
              </a:rPr>
              <a:t>2. </a:t>
            </a:r>
            <a:r>
              <a:rPr b="1" lang="en-US" sz="2400" spc="-1" strike="noStrike">
                <a:solidFill>
                  <a:srgbClr val="ff6699"/>
                </a:solidFill>
                <a:latin typeface="나눔스퀘어 ExtraBold"/>
                <a:ea typeface="나눔스퀘어 ExtraBold"/>
              </a:rPr>
              <a:t>의학 연구 전문성</a:t>
            </a:r>
            <a:endParaRPr b="0" lang="en-US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</p:txBody>
      </p:sp>
      <p:sp>
        <p:nvSpPr>
          <p:cNvPr id="130" name="CustomShape 7"/>
          <p:cNvSpPr/>
          <p:nvPr/>
        </p:nvSpPr>
        <p:spPr>
          <a:xfrm>
            <a:off x="4863240" y="1508040"/>
            <a:ext cx="2464200" cy="577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000000"/>
                </a:solidFill>
                <a:latin typeface="나눔스퀘어 ExtraBold"/>
                <a:ea typeface="나눔스퀘어 ExtraBold"/>
              </a:rPr>
              <a:t>&lt;</a:t>
            </a:r>
            <a:r>
              <a:rPr b="1" lang="en-US" sz="3200" spc="-1" strike="noStrike">
                <a:solidFill>
                  <a:srgbClr val="000000"/>
                </a:solidFill>
                <a:latin typeface="나눔스퀘어 ExtraBold"/>
                <a:ea typeface="나눔스퀘어 ExtraBold"/>
              </a:rPr>
              <a:t>핵심역량</a:t>
            </a:r>
            <a:r>
              <a:rPr b="1" lang="en-US" sz="3200" spc="-1" strike="noStrike">
                <a:solidFill>
                  <a:srgbClr val="000000"/>
                </a:solidFill>
                <a:latin typeface="나눔스퀘어 ExtraBold"/>
                <a:ea typeface="나눔스퀘어 ExtraBold"/>
              </a:rPr>
              <a:t>&gt; 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31" name="CustomShape 8"/>
          <p:cNvSpPr/>
          <p:nvPr/>
        </p:nvSpPr>
        <p:spPr>
          <a:xfrm>
            <a:off x="6449400" y="4681440"/>
            <a:ext cx="6867360" cy="2008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457200" indent="-45612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나눔스퀘어"/>
                <a:ea typeface="나눔스퀘어"/>
              </a:rPr>
              <a:t>임상 경험</a:t>
            </a:r>
            <a:endParaRPr b="0" lang="en-US" sz="2800" spc="-1" strike="noStrike">
              <a:latin typeface="Arial"/>
            </a:endParaRPr>
          </a:p>
          <a:p>
            <a:pPr marL="457200" indent="-45612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나눔스퀘어"/>
                <a:ea typeface="나눔스퀘어"/>
              </a:rPr>
              <a:t>다양한 의료 데이터 경험</a:t>
            </a:r>
            <a:endParaRPr b="0" lang="en-US" sz="2800" spc="-1" strike="noStrike">
              <a:latin typeface="Arial"/>
            </a:endParaRPr>
          </a:p>
          <a:p>
            <a:pPr marL="457200" indent="-45612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나눔스퀘어"/>
                <a:ea typeface="나눔스퀘어"/>
              </a:rPr>
              <a:t>200</a:t>
            </a:r>
            <a:r>
              <a:rPr b="0" lang="en-US" sz="2800" spc="-1" strike="noStrike">
                <a:solidFill>
                  <a:srgbClr val="000000"/>
                </a:solidFill>
                <a:latin typeface="나눔스퀘어"/>
                <a:ea typeface="나눔스퀘어"/>
              </a:rPr>
              <a:t>회 이상의 연구지원 수행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132" name="그림 6" descr=""/>
          <p:cNvPicPr/>
          <p:nvPr/>
        </p:nvPicPr>
        <p:blipFill>
          <a:blip r:embed="rId1"/>
          <a:stretch/>
        </p:blipFill>
        <p:spPr>
          <a:xfrm>
            <a:off x="8101440" y="2899800"/>
            <a:ext cx="1780920" cy="1780920"/>
          </a:xfrm>
          <a:prstGeom prst="rect">
            <a:avLst/>
          </a:prstGeom>
          <a:ln>
            <a:noFill/>
          </a:ln>
        </p:spPr>
      </p:pic>
      <p:pic>
        <p:nvPicPr>
          <p:cNvPr id="133" name="그림 8" descr=""/>
          <p:cNvPicPr/>
          <p:nvPr/>
        </p:nvPicPr>
        <p:blipFill>
          <a:blip r:embed="rId2"/>
          <a:stretch/>
        </p:blipFill>
        <p:spPr>
          <a:xfrm>
            <a:off x="2426400" y="2899800"/>
            <a:ext cx="1864080" cy="18640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CustomShape 1"/>
          <p:cNvSpPr/>
          <p:nvPr/>
        </p:nvSpPr>
        <p:spPr>
          <a:xfrm>
            <a:off x="3280320" y="0"/>
            <a:ext cx="5630400" cy="82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나눔스퀘어 ExtraBold"/>
                <a:ea typeface="나눔스퀘어 ExtraBold"/>
              </a:rPr>
              <a:t>앱 예시</a:t>
            </a:r>
            <a:r>
              <a:rPr b="1" lang="en-US" sz="2400" spc="-1" strike="noStrike">
                <a:solidFill>
                  <a:srgbClr val="000000"/>
                </a:solidFill>
                <a:latin typeface="나눔스퀘어 ExtraBold"/>
                <a:ea typeface="나눔스퀘어 ExtraBold"/>
              </a:rPr>
              <a:t>: </a:t>
            </a:r>
            <a:r>
              <a:rPr b="1" lang="en-US" sz="2400" spc="-1" strike="noStrike">
                <a:solidFill>
                  <a:srgbClr val="000000"/>
                </a:solidFill>
                <a:latin typeface="나눔스퀘어 ExtraBold"/>
                <a:ea typeface="나눔스퀘어 ExtraBold"/>
              </a:rPr>
              <a:t>대장암 환자 분석</a:t>
            </a:r>
            <a:r>
              <a:rPr b="1" lang="en-US" sz="2400" spc="-1" strike="noStrike">
                <a:solidFill>
                  <a:srgbClr val="000000"/>
                </a:solidFill>
                <a:latin typeface="나눔스퀘어 ExtraBold"/>
                <a:ea typeface="나눔스퀘어 ExtraBold"/>
              </a:rPr>
              <a:t>(</a:t>
            </a:r>
            <a:r>
              <a:rPr b="1" lang="en-US" sz="2400" spc="-1" strike="noStrike">
                <a:solidFill>
                  <a:srgbClr val="000000"/>
                </a:solidFill>
                <a:latin typeface="나눔스퀘어 ExtraBold"/>
                <a:ea typeface="나눔스퀘어 ExtraBold"/>
              </a:rPr>
              <a:t>강릉아산병원</a:t>
            </a:r>
            <a:r>
              <a:rPr b="1" lang="en-US" sz="2400" spc="-1" strike="noStrike">
                <a:solidFill>
                  <a:srgbClr val="000000"/>
                </a:solidFill>
                <a:latin typeface="나눔스퀘어 ExtraBold"/>
                <a:ea typeface="나눔스퀘어 ExtraBold"/>
              </a:rPr>
              <a:t>)</a:t>
            </a:r>
            <a:endParaRPr b="0" lang="en-US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나눔스퀘어 ExtraBold"/>
                <a:ea typeface="나눔스퀘어 ExtraBold"/>
              </a:rPr>
              <a:t> 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135" name="그림 2" descr=""/>
          <p:cNvPicPr/>
          <p:nvPr/>
        </p:nvPicPr>
        <p:blipFill>
          <a:blip r:embed="rId1"/>
          <a:stretch/>
        </p:blipFill>
        <p:spPr>
          <a:xfrm>
            <a:off x="0" y="411120"/>
            <a:ext cx="12191400" cy="65973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CustomShape 1"/>
          <p:cNvSpPr/>
          <p:nvPr/>
        </p:nvSpPr>
        <p:spPr>
          <a:xfrm>
            <a:off x="3272040" y="0"/>
            <a:ext cx="564660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나눔스퀘어 ExtraBold"/>
                <a:ea typeface="나눔스퀘어 ExtraBold"/>
              </a:rPr>
              <a:t>삼성서울병원 통계지원실 예시</a:t>
            </a:r>
            <a:r>
              <a:rPr b="1" lang="en-US" sz="2400" spc="-1" strike="noStrike">
                <a:solidFill>
                  <a:srgbClr val="000000"/>
                </a:solidFill>
                <a:latin typeface="나눔스퀘어 ExtraBold"/>
                <a:ea typeface="나눔스퀘어 ExtraBold"/>
              </a:rPr>
              <a:t>: 30</a:t>
            </a:r>
            <a:r>
              <a:rPr b="1" lang="en-US" sz="2400" spc="-1" strike="noStrike">
                <a:solidFill>
                  <a:srgbClr val="000000"/>
                </a:solidFill>
                <a:latin typeface="나눔스퀘어 ExtraBold"/>
                <a:ea typeface="나눔스퀘어 ExtraBold"/>
              </a:rPr>
              <a:t>일 걸림</a:t>
            </a:r>
            <a:r>
              <a:rPr b="0" lang="en-US" sz="2400" spc="-1" strike="noStrike">
                <a:solidFill>
                  <a:srgbClr val="000000"/>
                </a:solidFill>
                <a:latin typeface="나눔스퀘어 ExtraBold"/>
                <a:ea typeface="나눔스퀘어 ExtraBold"/>
              </a:rPr>
              <a:t> 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137" name="그림 4" descr=""/>
          <p:cNvPicPr/>
          <p:nvPr/>
        </p:nvPicPr>
        <p:blipFill>
          <a:blip r:embed="rId1"/>
          <a:stretch/>
        </p:blipFill>
        <p:spPr>
          <a:xfrm>
            <a:off x="1522080" y="644400"/>
            <a:ext cx="9146520" cy="60732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3" dur="indefinite" restart="never" nodeType="tmRoot">
          <p:childTnLst>
            <p:seq>
              <p:cTn id="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CustomShape 1"/>
          <p:cNvSpPr/>
          <p:nvPr/>
        </p:nvSpPr>
        <p:spPr>
          <a:xfrm>
            <a:off x="838080" y="365040"/>
            <a:ext cx="10514520" cy="1324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1" lang="en-US" sz="4400" spc="-1" strike="noStrike">
                <a:solidFill>
                  <a:srgbClr val="000000"/>
                </a:solidFill>
                <a:latin typeface="나눔스퀘어라운드 ExtraBold"/>
                <a:ea typeface="나눔스퀘어 ExtraBold"/>
              </a:rPr>
              <a:t>비즈니스 모델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39" name="CustomShape 2"/>
          <p:cNvSpPr/>
          <p:nvPr/>
        </p:nvSpPr>
        <p:spPr>
          <a:xfrm>
            <a:off x="4819680" y="2280600"/>
            <a:ext cx="2551680" cy="820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1" lang="en-US" sz="4800" spc="-1" strike="noStrike">
                <a:solidFill>
                  <a:srgbClr val="000000"/>
                </a:solidFill>
                <a:latin typeface="나눔스퀘어 Bold"/>
                <a:ea typeface="나눔스퀘어 ExtraBold"/>
              </a:rPr>
              <a:t>분석 비용</a:t>
            </a:r>
            <a:endParaRPr b="0" lang="en-US" sz="4800" spc="-1" strike="noStrike">
              <a:latin typeface="Arial"/>
            </a:endParaRPr>
          </a:p>
        </p:txBody>
      </p:sp>
      <p:sp>
        <p:nvSpPr>
          <p:cNvPr id="140" name="CustomShape 3"/>
          <p:cNvSpPr/>
          <p:nvPr/>
        </p:nvSpPr>
        <p:spPr>
          <a:xfrm>
            <a:off x="2848320" y="3373560"/>
            <a:ext cx="6494400" cy="1186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latin typeface="나눔스퀘어 ExtraBold"/>
                <a:ea typeface="나눔스퀘어 ExtraBold"/>
              </a:rPr>
              <a:t>일반 의학 연구 </a:t>
            </a:r>
            <a:r>
              <a:rPr b="0" lang="en-US" sz="3600" spc="-1" strike="noStrike">
                <a:solidFill>
                  <a:srgbClr val="000000"/>
                </a:solidFill>
                <a:latin typeface="나눔스퀘어 ExtraBold"/>
                <a:ea typeface="나눔스퀘어 ExtraBold"/>
              </a:rPr>
              <a:t>50</a:t>
            </a:r>
            <a:r>
              <a:rPr b="0" lang="en-US" sz="3600" spc="-1" strike="noStrike">
                <a:solidFill>
                  <a:srgbClr val="000000"/>
                </a:solidFill>
                <a:latin typeface="나눔스퀘어 ExtraBold"/>
                <a:ea typeface="나눔스퀘어 ExtraBold"/>
              </a:rPr>
              <a:t>만원</a:t>
            </a:r>
            <a:endParaRPr b="0" lang="en-US" sz="36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latin typeface="나눔스퀘어 ExtraBold"/>
                <a:ea typeface="나눔스퀘어 ExtraBold"/>
              </a:rPr>
              <a:t>심평원</a:t>
            </a:r>
            <a:r>
              <a:rPr b="0" lang="en-US" sz="3600" spc="-1" strike="noStrike">
                <a:solidFill>
                  <a:srgbClr val="000000"/>
                </a:solidFill>
                <a:latin typeface="나눔스퀘어 ExtraBold"/>
                <a:ea typeface="나눔스퀘어 ExtraBold"/>
              </a:rPr>
              <a:t>/</a:t>
            </a:r>
            <a:r>
              <a:rPr b="0" lang="en-US" sz="3600" spc="-1" strike="noStrike">
                <a:solidFill>
                  <a:srgbClr val="000000"/>
                </a:solidFill>
                <a:latin typeface="나눔스퀘어 ExtraBold"/>
                <a:ea typeface="나눔스퀘어 ExtraBold"/>
              </a:rPr>
              <a:t>공단 빅데이터 </a:t>
            </a:r>
            <a:r>
              <a:rPr b="0" lang="en-US" sz="3600" spc="-1" strike="noStrike">
                <a:solidFill>
                  <a:srgbClr val="000000"/>
                </a:solidFill>
                <a:latin typeface="나눔스퀘어 ExtraBold"/>
                <a:ea typeface="나눔스퀘어 ExtraBold"/>
              </a:rPr>
              <a:t>200</a:t>
            </a:r>
            <a:r>
              <a:rPr b="0" lang="en-US" sz="3600" spc="-1" strike="noStrike">
                <a:solidFill>
                  <a:srgbClr val="000000"/>
                </a:solidFill>
                <a:latin typeface="나눔스퀘어 ExtraBold"/>
                <a:ea typeface="나눔스퀘어 ExtraBold"/>
              </a:rPr>
              <a:t>만원</a:t>
            </a:r>
            <a:endParaRPr b="0" lang="en-US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5" dur="indefinite" restart="never" nodeType="tmRoot">
          <p:childTnLst>
            <p:seq>
              <p:cTn id="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CustomShape 1"/>
          <p:cNvSpPr/>
          <p:nvPr/>
        </p:nvSpPr>
        <p:spPr>
          <a:xfrm>
            <a:off x="838080" y="365040"/>
            <a:ext cx="10514520" cy="1324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1" lang="en-US" sz="4400" spc="-1" strike="noStrike">
                <a:solidFill>
                  <a:srgbClr val="000000"/>
                </a:solidFill>
                <a:latin typeface="나눔스퀘어라운드 ExtraBold"/>
                <a:ea typeface="나눔스퀘어 ExtraBold"/>
              </a:rPr>
              <a:t>최소 목표 시장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42" name="CustomShape 2"/>
          <p:cNvSpPr/>
          <p:nvPr/>
        </p:nvSpPr>
        <p:spPr>
          <a:xfrm>
            <a:off x="-100080" y="1690200"/>
            <a:ext cx="12006720" cy="3745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4000" spc="-1" strike="noStrike">
                <a:solidFill>
                  <a:srgbClr val="4472c4"/>
                </a:solidFill>
                <a:latin typeface="나눔스퀘어라운드 ExtraBold"/>
                <a:ea typeface="나눔스퀘어 ExtraBold"/>
              </a:rPr>
              <a:t>일반 의학 연구</a:t>
            </a:r>
            <a:endParaRPr b="0" lang="en-US" sz="4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4800" spc="-1" strike="noStrike">
                <a:solidFill>
                  <a:srgbClr val="4472c4"/>
                </a:solidFill>
                <a:latin typeface="나눔스퀘어라운드 ExtraBold"/>
                <a:ea typeface="나눔스퀘어 ExtraBold"/>
              </a:rPr>
              <a:t>3,500</a:t>
            </a:r>
            <a:r>
              <a:rPr b="1" lang="en-US" sz="4800" spc="-1" strike="noStrike">
                <a:solidFill>
                  <a:srgbClr val="4472c4"/>
                </a:solidFill>
                <a:latin typeface="나눔스퀘어라운드 ExtraBold"/>
                <a:ea typeface="나눔스퀘어 ExtraBold"/>
              </a:rPr>
              <a:t>명 </a:t>
            </a:r>
            <a:r>
              <a:rPr b="1" lang="en-US" sz="4800" spc="-1" strike="noStrike">
                <a:solidFill>
                  <a:srgbClr val="4472c4"/>
                </a:solidFill>
                <a:latin typeface="나눔스퀘어라운드 ExtraBold"/>
                <a:ea typeface="나눔스퀘어 ExtraBold"/>
              </a:rPr>
              <a:t>* 2</a:t>
            </a:r>
            <a:r>
              <a:rPr b="1" lang="en-US" sz="4800" spc="-1" strike="noStrike">
                <a:solidFill>
                  <a:srgbClr val="4472c4"/>
                </a:solidFill>
                <a:latin typeface="나눔스퀘어라운드 ExtraBold"/>
                <a:ea typeface="나눔스퀘어 ExtraBold"/>
              </a:rPr>
              <a:t>건 </a:t>
            </a:r>
            <a:r>
              <a:rPr b="1" lang="en-US" sz="4800" spc="-1" strike="noStrike">
                <a:solidFill>
                  <a:srgbClr val="4472c4"/>
                </a:solidFill>
                <a:latin typeface="나눔스퀘어라운드 ExtraBold"/>
                <a:ea typeface="나눔스퀘어 ExtraBold"/>
              </a:rPr>
              <a:t>* 50</a:t>
            </a:r>
            <a:r>
              <a:rPr b="1" lang="en-US" sz="4800" spc="-1" strike="noStrike">
                <a:solidFill>
                  <a:srgbClr val="4472c4"/>
                </a:solidFill>
                <a:latin typeface="나눔스퀘어라운드 ExtraBold"/>
                <a:ea typeface="나눔스퀘어 ExtraBold"/>
              </a:rPr>
              <a:t>만원 </a:t>
            </a:r>
            <a:r>
              <a:rPr b="1" lang="en-US" sz="4800" spc="-1" strike="noStrike">
                <a:solidFill>
                  <a:srgbClr val="4472c4"/>
                </a:solidFill>
                <a:latin typeface="나눔스퀘어라운드 ExtraBold"/>
                <a:ea typeface="나눔스퀘어 ExtraBold"/>
              </a:rPr>
              <a:t>= 35</a:t>
            </a:r>
            <a:r>
              <a:rPr b="1" lang="en-US" sz="4800" spc="-1" strike="noStrike">
                <a:solidFill>
                  <a:srgbClr val="4472c4"/>
                </a:solidFill>
                <a:latin typeface="나눔스퀘어라운드 ExtraBold"/>
                <a:ea typeface="나눔스퀘어 ExtraBold"/>
              </a:rPr>
              <a:t>억원</a:t>
            </a:r>
            <a:endParaRPr b="0" lang="en-US" sz="4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4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4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4000" spc="-1" strike="noStrike">
                <a:solidFill>
                  <a:srgbClr val="4472c4"/>
                </a:solidFill>
                <a:latin typeface="나눔스퀘어 ExtraBold"/>
                <a:ea typeface="나눔스퀘어 ExtraBold"/>
              </a:rPr>
              <a:t>심평원</a:t>
            </a:r>
            <a:r>
              <a:rPr b="1" lang="en-US" sz="4000" spc="-1" strike="noStrike">
                <a:solidFill>
                  <a:srgbClr val="4472c4"/>
                </a:solidFill>
                <a:latin typeface="나눔스퀘어 ExtraBold"/>
                <a:ea typeface="나눔스퀘어 ExtraBold"/>
              </a:rPr>
              <a:t>/</a:t>
            </a:r>
            <a:r>
              <a:rPr b="1" lang="en-US" sz="4000" spc="-1" strike="noStrike">
                <a:solidFill>
                  <a:srgbClr val="4472c4"/>
                </a:solidFill>
                <a:latin typeface="나눔스퀘어 ExtraBold"/>
                <a:ea typeface="나눔스퀘어 ExtraBold"/>
              </a:rPr>
              <a:t>보험공단 빅데이터</a:t>
            </a:r>
            <a:endParaRPr b="0" lang="en-US" sz="4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4800" spc="-1" strike="noStrike">
                <a:solidFill>
                  <a:srgbClr val="4472c4"/>
                </a:solidFill>
                <a:latin typeface="나눔스퀘어 ExtraBold"/>
                <a:ea typeface="나눔스퀘어 ExtraBold"/>
              </a:rPr>
              <a:t>400</a:t>
            </a:r>
            <a:r>
              <a:rPr b="1" lang="en-US" sz="4800" spc="-1" strike="noStrike">
                <a:solidFill>
                  <a:srgbClr val="4472c4"/>
                </a:solidFill>
                <a:latin typeface="나눔스퀘어 ExtraBold"/>
                <a:ea typeface="나눔스퀘어 ExtraBold"/>
              </a:rPr>
              <a:t>건</a:t>
            </a:r>
            <a:r>
              <a:rPr b="1" lang="en-US" sz="4800" spc="-1" strike="noStrike">
                <a:solidFill>
                  <a:srgbClr val="4472c4"/>
                </a:solidFill>
                <a:latin typeface="나눔스퀘어 ExtraBold"/>
                <a:ea typeface="나눔스퀘어 ExtraBold"/>
              </a:rPr>
              <a:t>(’18</a:t>
            </a:r>
            <a:r>
              <a:rPr b="1" lang="en-US" sz="4800" spc="-1" strike="noStrike">
                <a:solidFill>
                  <a:srgbClr val="4472c4"/>
                </a:solidFill>
                <a:latin typeface="나눔스퀘어 ExtraBold"/>
                <a:ea typeface="나눔스퀘어 ExtraBold"/>
              </a:rPr>
              <a:t>년 추정</a:t>
            </a:r>
            <a:r>
              <a:rPr b="1" lang="en-US" sz="4800" spc="-1" strike="noStrike">
                <a:solidFill>
                  <a:srgbClr val="4472c4"/>
                </a:solidFill>
                <a:latin typeface="나눔스퀘어 ExtraBold"/>
                <a:ea typeface="나눔스퀘어 ExtraBold"/>
              </a:rPr>
              <a:t>) * 200</a:t>
            </a:r>
            <a:r>
              <a:rPr b="1" lang="en-US" sz="4800" spc="-1" strike="noStrike">
                <a:solidFill>
                  <a:srgbClr val="4472c4"/>
                </a:solidFill>
                <a:latin typeface="나눔스퀘어 ExtraBold"/>
                <a:ea typeface="나눔스퀘어 ExtraBold"/>
              </a:rPr>
              <a:t>만원 </a:t>
            </a:r>
            <a:r>
              <a:rPr b="1" lang="en-US" sz="4800" spc="-1" strike="noStrike">
                <a:solidFill>
                  <a:srgbClr val="4472c4"/>
                </a:solidFill>
                <a:latin typeface="나눔스퀘어 ExtraBold"/>
                <a:ea typeface="나눔스퀘어 ExtraBold"/>
              </a:rPr>
              <a:t>= 8</a:t>
            </a:r>
            <a:r>
              <a:rPr b="1" lang="en-US" sz="4800" spc="-1" strike="noStrike">
                <a:solidFill>
                  <a:srgbClr val="4472c4"/>
                </a:solidFill>
                <a:latin typeface="나눔스퀘어 ExtraBold"/>
                <a:ea typeface="나눔스퀘어 ExtraBold"/>
              </a:rPr>
              <a:t>억원</a:t>
            </a:r>
            <a:endParaRPr b="0" lang="en-US" sz="4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4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6600" spc="-1" strike="noStrike">
                <a:solidFill>
                  <a:srgbClr val="5b9bd5"/>
                </a:solidFill>
                <a:latin typeface="나눔스퀘어라운드 ExtraBold"/>
                <a:ea typeface="나눔스퀘어라운드 ExtraBold"/>
              </a:rPr>
              <a:t> </a:t>
            </a:r>
            <a:endParaRPr b="0" lang="en-US" sz="6600" spc="-1" strike="noStrike">
              <a:latin typeface="Arial"/>
            </a:endParaRPr>
          </a:p>
        </p:txBody>
      </p:sp>
      <p:sp>
        <p:nvSpPr>
          <p:cNvPr id="143" name="CustomShape 3"/>
          <p:cNvSpPr/>
          <p:nvPr/>
        </p:nvSpPr>
        <p:spPr>
          <a:xfrm>
            <a:off x="309240" y="3362040"/>
            <a:ext cx="8487720" cy="401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나눔스퀘어 Bold"/>
                <a:ea typeface="나눔스퀘어 Bold"/>
              </a:rPr>
              <a:t>매년 신규 전문의 수    </a:t>
            </a:r>
            <a:r>
              <a:rPr b="0" lang="en-US" sz="2000" spc="-1" strike="noStrike">
                <a:solidFill>
                  <a:srgbClr val="000000"/>
                </a:solidFill>
                <a:latin typeface="나눔스퀘어 Bold"/>
                <a:ea typeface="나눔스퀘어 Bold"/>
              </a:rPr>
              <a:t>1</a:t>
            </a:r>
            <a:r>
              <a:rPr b="0" lang="en-US" sz="2000" spc="-1" strike="noStrike">
                <a:solidFill>
                  <a:srgbClr val="000000"/>
                </a:solidFill>
                <a:latin typeface="나눔스퀘어 Bold"/>
                <a:ea typeface="나눔스퀘어 Bold"/>
              </a:rPr>
              <a:t>인당 필요 논문 수           최소 비용</a:t>
            </a:r>
            <a:endParaRPr b="0" lang="en-US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7" dur="indefinite" restart="never" nodeType="tmRoot">
          <p:childTnLst>
            <p:seq>
              <p:cTn id="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4746</TotalTime>
  <Application>LibreOffice/6.1.2.1$Linux_X86_64 LibreOffice_project/10$Build-1</Application>
  <Words>632</Words>
  <Paragraphs>159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2018-05-06T17:20:07Z</dcterms:created>
  <dc:creator>Khun</dc:creator>
  <dc:description/>
  <dc:language>en-US</dc:language>
  <cp:lastModifiedBy/>
  <dcterms:modified xsi:type="dcterms:W3CDTF">2018-10-09T20:32:12Z</dcterms:modified>
  <cp:revision>256</cp:revision>
  <dc:subject/>
  <dc:title>Invest My Genome: 블록체인 기반 유전체 데이터 플랫폼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17</vt:i4>
  </property>
  <property fmtid="{D5CDD505-2E9C-101B-9397-08002B2CF9AE}" pid="8" name="PresentationFormat">
    <vt:lpwstr>와이드스크린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18</vt:i4>
  </property>
</Properties>
</file>